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6"/>
  </p:notesMasterIdLst>
  <p:sldIdLst>
    <p:sldId id="312" r:id="rId2"/>
    <p:sldId id="257" r:id="rId3"/>
    <p:sldId id="305" r:id="rId4"/>
    <p:sldId id="259" r:id="rId5"/>
    <p:sldId id="302" r:id="rId6"/>
    <p:sldId id="260" r:id="rId7"/>
    <p:sldId id="311" r:id="rId8"/>
    <p:sldId id="264" r:id="rId9"/>
    <p:sldId id="313" r:id="rId10"/>
    <p:sldId id="336" r:id="rId11"/>
    <p:sldId id="291" r:id="rId12"/>
    <p:sldId id="314" r:id="rId13"/>
    <p:sldId id="309" r:id="rId14"/>
    <p:sldId id="310" r:id="rId15"/>
    <p:sldId id="328" r:id="rId16"/>
    <p:sldId id="270" r:id="rId17"/>
    <p:sldId id="330" r:id="rId18"/>
    <p:sldId id="338" r:id="rId19"/>
    <p:sldId id="334" r:id="rId20"/>
    <p:sldId id="337" r:id="rId21"/>
    <p:sldId id="317" r:id="rId22"/>
    <p:sldId id="318" r:id="rId23"/>
    <p:sldId id="320" r:id="rId24"/>
    <p:sldId id="325" r:id="rId25"/>
    <p:sldId id="326" r:id="rId26"/>
    <p:sldId id="333" r:id="rId27"/>
    <p:sldId id="327" r:id="rId28"/>
    <p:sldId id="277" r:id="rId29"/>
    <p:sldId id="278" r:id="rId30"/>
    <p:sldId id="329" r:id="rId31"/>
    <p:sldId id="301" r:id="rId32"/>
    <p:sldId id="296" r:id="rId33"/>
    <p:sldId id="280" r:id="rId34"/>
    <p:sldId id="294" r:id="rId35"/>
  </p:sldIdLst>
  <p:sldSz cx="6858000" cy="9906000" type="A4"/>
  <p:notesSz cx="6858000" cy="99790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F6873E3-B106-4223-B661-8D71F75BFE2A}">
          <p14:sldIdLst>
            <p14:sldId id="312"/>
            <p14:sldId id="257"/>
            <p14:sldId id="305"/>
            <p14:sldId id="259"/>
          </p14:sldIdLst>
        </p14:section>
        <p14:section name="Раздел без заголовка" id="{172527CA-2D9F-4819-9F2C-4D199660DB13}">
          <p14:sldIdLst>
            <p14:sldId id="302"/>
            <p14:sldId id="260"/>
            <p14:sldId id="311"/>
            <p14:sldId id="264"/>
            <p14:sldId id="313"/>
            <p14:sldId id="336"/>
            <p14:sldId id="291"/>
            <p14:sldId id="314"/>
            <p14:sldId id="309"/>
            <p14:sldId id="310"/>
            <p14:sldId id="328"/>
            <p14:sldId id="270"/>
            <p14:sldId id="330"/>
            <p14:sldId id="338"/>
            <p14:sldId id="334"/>
            <p14:sldId id="337"/>
            <p14:sldId id="317"/>
            <p14:sldId id="318"/>
            <p14:sldId id="320"/>
            <p14:sldId id="325"/>
            <p14:sldId id="326"/>
            <p14:sldId id="333"/>
            <p14:sldId id="327"/>
            <p14:sldId id="277"/>
            <p14:sldId id="278"/>
            <p14:sldId id="329"/>
            <p14:sldId id="301"/>
            <p14:sldId id="296"/>
            <p14:sldId id="280"/>
            <p14:sldId id="29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бина В. Гильмутдинова" initials="СВГ" lastIdx="10" clrIdx="0"/>
  <p:cmAuthor id="1" name="олег" initials="о" lastIdx="15" clrIdx="1">
    <p:extLst>
      <p:ext uri="{19B8F6BF-5375-455C-9EA6-DF929625EA0E}">
        <p15:presenceInfo xmlns:p15="http://schemas.microsoft.com/office/powerpoint/2012/main" xmlns="" userId="олег" providerId="None"/>
      </p:ext>
    </p:extLst>
  </p:cmAuthor>
  <p:cmAuthor id="2" name="Чернова Оксана В." initials="ЧОВ" lastIdx="21" clrIdx="2"/>
  <p:cmAuthor id="3" name="Алиса О. Шамсутдинова" initials="АОШ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B3E1"/>
    <a:srgbClr val="1DBAD9"/>
    <a:srgbClr val="75C7FF"/>
    <a:srgbClr val="B3E0FF"/>
    <a:srgbClr val="ABDDFF"/>
    <a:srgbClr val="89CFFF"/>
    <a:srgbClr val="99CCFF"/>
    <a:srgbClr val="CCECFF"/>
    <a:srgbClr val="C1FFFE"/>
    <a:srgbClr val="1DBF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2" autoAdjust="0"/>
    <p:restoredTop sz="98168" autoAdjust="0"/>
  </p:normalViewPr>
  <p:slideViewPr>
    <p:cSldViewPr>
      <p:cViewPr>
        <p:scale>
          <a:sx n="75" d="100"/>
          <a:sy n="75" d="100"/>
        </p:scale>
        <p:origin x="-3300" y="-150"/>
      </p:cViewPr>
      <p:guideLst>
        <p:guide orient="horz" pos="3120"/>
        <p:guide pos="216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98950"/>
          </a:xfrm>
          <a:prstGeom prst="rect">
            <a:avLst/>
          </a:prstGeom>
        </p:spPr>
        <p:txBody>
          <a:bodyPr vert="horz" lIns="91859" tIns="45930" rIns="91859" bIns="4593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5" y="3"/>
            <a:ext cx="2971800" cy="498950"/>
          </a:xfrm>
          <a:prstGeom prst="rect">
            <a:avLst/>
          </a:prstGeom>
        </p:spPr>
        <p:txBody>
          <a:bodyPr vert="horz" lIns="91859" tIns="45930" rIns="91859" bIns="45930" rtlCol="0"/>
          <a:lstStyle>
            <a:lvl1pPr algn="r">
              <a:defRPr sz="1200"/>
            </a:lvl1pPr>
          </a:lstStyle>
          <a:p>
            <a:fld id="{BDDF9CE8-AA27-4C7F-AE83-846D69443260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35188" y="749300"/>
            <a:ext cx="2587625" cy="3740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59" tIns="45930" rIns="91859" bIns="4593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40040"/>
            <a:ext cx="5486400" cy="4490560"/>
          </a:xfrm>
          <a:prstGeom prst="rect">
            <a:avLst/>
          </a:prstGeom>
        </p:spPr>
        <p:txBody>
          <a:bodyPr vert="horz" lIns="91859" tIns="45930" rIns="91859" bIns="4593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78345"/>
            <a:ext cx="2971800" cy="498950"/>
          </a:xfrm>
          <a:prstGeom prst="rect">
            <a:avLst/>
          </a:prstGeom>
        </p:spPr>
        <p:txBody>
          <a:bodyPr vert="horz" lIns="91859" tIns="45930" rIns="91859" bIns="4593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5" y="9478345"/>
            <a:ext cx="2971800" cy="498950"/>
          </a:xfrm>
          <a:prstGeom prst="rect">
            <a:avLst/>
          </a:prstGeom>
        </p:spPr>
        <p:txBody>
          <a:bodyPr vert="horz" lIns="91859" tIns="45930" rIns="91859" bIns="45930" rtlCol="0" anchor="b"/>
          <a:lstStyle>
            <a:lvl1pPr algn="r">
              <a:defRPr sz="1200"/>
            </a:lvl1pPr>
          </a:lstStyle>
          <a:p>
            <a:fld id="{A44CF447-974E-4738-9447-F6BD1BA620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686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35188" y="749300"/>
            <a:ext cx="2587625" cy="3740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CF447-974E-4738-9447-F6BD1BA6200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593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35188" y="749300"/>
            <a:ext cx="2587625" cy="37401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CF447-974E-4738-9447-F6BD1BA6200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575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87"/>
            <a:ext cx="5829300" cy="212336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29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524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573264"/>
            <a:ext cx="3357563" cy="1220822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648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92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298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7176" y="3338695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28902" y="3338695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726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2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3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73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176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219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23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4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91" y="394412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4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518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539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1401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1401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1401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3003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7.png"/><Relationship Id="rId7" Type="http://schemas.openxmlformats.org/officeDocument/2006/relationships/image" Target="../media/image7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12" Type="http://schemas.openxmlformats.org/officeDocument/2006/relationships/image" Target="../media/image10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0" Type="http://schemas.openxmlformats.org/officeDocument/2006/relationships/image" Target="../media/image100.png"/><Relationship Id="rId4" Type="http://schemas.openxmlformats.org/officeDocument/2006/relationships/image" Target="../media/image94.jpeg"/><Relationship Id="rId9" Type="http://schemas.openxmlformats.org/officeDocument/2006/relationships/image" Target="../media/image99.jpeg"/><Relationship Id="rId14" Type="http://schemas.openxmlformats.org/officeDocument/2006/relationships/image" Target="../media/image10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20.jpe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5.png"/><Relationship Id="rId10" Type="http://schemas.openxmlformats.org/officeDocument/2006/relationships/image" Target="../media/image32.jpeg"/><Relationship Id="rId4" Type="http://schemas.openxmlformats.org/officeDocument/2006/relationships/image" Target="../media/image27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/>
          <p:cNvSpPr/>
          <p:nvPr/>
        </p:nvSpPr>
        <p:spPr>
          <a:xfrm>
            <a:off x="9471" y="0"/>
            <a:ext cx="6858000" cy="990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-10745" y="3285175"/>
            <a:ext cx="44927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ИНВЕСТИЦИОННЫЙ</a:t>
            </a:r>
            <a:r>
              <a:rPr lang="ru-RU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ПАСПОРТ</a:t>
            </a:r>
          </a:p>
          <a:p>
            <a:pPr algn="r"/>
            <a:r>
              <a:rPr lang="ru-RU" sz="4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САРАПУЛА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12285" y="462512"/>
            <a:ext cx="4658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Удмуртская Республика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-10745" y="7173700"/>
            <a:ext cx="2830760" cy="769441"/>
          </a:xfrm>
          <a:prstGeom prst="rect">
            <a:avLst/>
          </a:prstGeom>
          <a:noFill/>
          <a:effectLst>
            <a:outerShdw dist="50800" sx="62000" sy="62000" algn="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4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2024</a:t>
            </a:r>
          </a:p>
        </p:txBody>
      </p:sp>
      <p:sp>
        <p:nvSpPr>
          <p:cNvPr id="34" name="Блок-схема: данные 33"/>
          <p:cNvSpPr/>
          <p:nvPr/>
        </p:nvSpPr>
        <p:spPr>
          <a:xfrm>
            <a:off x="4363122" y="8189362"/>
            <a:ext cx="2494878" cy="1682357"/>
          </a:xfrm>
          <a:prstGeom prst="flowChartInputOutp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Блок-схема: данные 34"/>
          <p:cNvSpPr/>
          <p:nvPr/>
        </p:nvSpPr>
        <p:spPr>
          <a:xfrm>
            <a:off x="2199466" y="8202864"/>
            <a:ext cx="2494878" cy="1682357"/>
          </a:xfrm>
          <a:prstGeom prst="flowChartInputOutp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Прямоугольный треугольник 40"/>
          <p:cNvSpPr/>
          <p:nvPr/>
        </p:nvSpPr>
        <p:spPr>
          <a:xfrm rot="16200000">
            <a:off x="722540" y="3834331"/>
            <a:ext cx="5424704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66" y="404495"/>
            <a:ext cx="1194534" cy="1092121"/>
          </a:xfrm>
          <a:prstGeom prst="rect">
            <a:avLst/>
          </a:prstGeom>
        </p:spPr>
      </p:pic>
      <p:pic>
        <p:nvPicPr>
          <p:cNvPr id="1028" name="Picture 4" descr="H:\ИНВЕСТИЦИИ\Инвестиционный паспорт\2022\фото\Башенин П.А.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3" t="7503" r="13277" b="538"/>
          <a:stretch/>
        </p:blipFill>
        <p:spPr bwMode="auto">
          <a:xfrm>
            <a:off x="4569191" y="416496"/>
            <a:ext cx="1884146" cy="274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2" t="11217" r="6729" b="7426"/>
          <a:stretch/>
        </p:blipFill>
        <p:spPr bwMode="auto">
          <a:xfrm>
            <a:off x="4569191" y="6844573"/>
            <a:ext cx="1884146" cy="264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0" r="19445" b="640"/>
          <a:stretch/>
        </p:blipFill>
        <p:spPr bwMode="auto">
          <a:xfrm>
            <a:off x="4577549" y="3699794"/>
            <a:ext cx="1885023" cy="262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683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:\ИНВЕСТИЦИИ\Инвестиционный паспорт\2022\фото\цветы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6" r="63116"/>
          <a:stretch/>
        </p:blipFill>
        <p:spPr bwMode="auto">
          <a:xfrm>
            <a:off x="-27384" y="0"/>
            <a:ext cx="2376177" cy="992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ый треугольник 8"/>
          <p:cNvSpPr/>
          <p:nvPr/>
        </p:nvSpPr>
        <p:spPr>
          <a:xfrm rot="16200000">
            <a:off x="700939" y="3773313"/>
            <a:ext cx="5424704" cy="6874209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31752" y="913338"/>
            <a:ext cx="4119305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Доля отрасли цветоводства в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общем объеме отгруженной продукции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составляет </a:t>
            </a:r>
            <a:r>
              <a:rPr lang="ru-RU" sz="2000" b="1" dirty="0" smtClean="0">
                <a:solidFill>
                  <a:srgbClr val="FF0000"/>
                </a:solidFill>
                <a:latin typeface="Corbel" pitchFamily="34" charset="0"/>
                <a:ea typeface="Tahoma" pitchFamily="34" charset="0"/>
                <a:cs typeface="Tahoma" pitchFamily="34" charset="0"/>
              </a:rPr>
              <a:t>1,5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представлена такими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предприятиями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как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indent="4572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		             ООО «Цветы</a:t>
            </a:r>
          </a:p>
          <a:p>
            <a:pPr indent="457200" algn="just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               Удмуртии»; </a:t>
            </a:r>
          </a:p>
          <a:p>
            <a:pPr indent="4572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990600" indent="-5334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		        ООО «Цветочная </a:t>
            </a:r>
          </a:p>
          <a:p>
            <a:pPr marL="990600" indent="-533400" algn="just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       компания «Лилия»</a:t>
            </a: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35" y="157050"/>
            <a:ext cx="792820" cy="724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27384" y="288641"/>
            <a:ext cx="51125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ЦВЕТОВОДСТВО</a:t>
            </a:r>
          </a:p>
        </p:txBody>
      </p:sp>
      <p:sp>
        <p:nvSpPr>
          <p:cNvPr id="2" name="AutoShape 2" descr="https://4geo.ru/images/personal-pages-share/195920546/gallery/1498628123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4geo.ru/images/personal-pages-share/195920546/gallery/1498628123_orig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http://&amp;ocy;&amp;ocy;&amp;ocy;&amp;rcy;&amp;ucy;&amp;scy;&amp;softcy;&amp;mcy;&amp;acy;&amp;tcy;&amp;ucy;&amp;shcy;&amp;kcy;&amp;acy;.&amp;rcy;&amp;fcy;/bitrix/templates/skhp/images/rm-logo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://&amp;ocy;&amp;ocy;&amp;ocy;&amp;rcy;&amp;ucy;&amp;scy;&amp;softcy;&amp;mcy;&amp;acy;&amp;tcy;&amp;ucy;&amp;shcy;&amp;kcy;&amp;acy;.&amp;rcy;&amp;fcy;/bitrix/templates/skhp/images/rm-logo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http://&amp;ocy;&amp;ocy;&amp;ocy;&amp;rcy;&amp;ucy;&amp;scy;&amp;softcy;&amp;mcy;&amp;acy;&amp;tcy;&amp;ucy;&amp;shcy;&amp;kcy;&amp;acy;.&amp;rcy;&amp;fcy;/bitrix/templates/skhp/images/rm-logo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https://s.rbk.ru/v1_companies_s3/resized/1200xH/media/trademarks/7adf425b-f4ae-42e1-afd5-e580376e94e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832" y="2216696"/>
            <a:ext cx="3381247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30" y="3706704"/>
            <a:ext cx="2249214" cy="74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69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25903" y="-5012"/>
            <a:ext cx="2118327" cy="9911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35" y="157050"/>
            <a:ext cx="792820" cy="7248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88641"/>
            <a:ext cx="51125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МАЛЫЙ И СРЕДНИЙ БИЗНЕС</a:t>
            </a:r>
          </a:p>
        </p:txBody>
      </p:sp>
      <p:pic>
        <p:nvPicPr>
          <p:cNvPr id="1026" name="Picture 2" descr="http://spb.d-o-o-b.ru/upload/normal/18/sankt-peterburg-shinomontazh_s_novym_oborudovaniem_18839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198676"/>
            <a:ext cx="2059284" cy="144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ый треугольник 11"/>
          <p:cNvSpPr/>
          <p:nvPr/>
        </p:nvSpPr>
        <p:spPr>
          <a:xfrm rot="16200000">
            <a:off x="842935" y="3839359"/>
            <a:ext cx="5424704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53488" y="992560"/>
            <a:ext cx="3971856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Развитие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малого и среднего предпринимательства – важнейшее направление социально-экономического развития города Сарапула.</a:t>
            </a: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Основными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видами деятельности </a:t>
            </a:r>
            <a:r>
              <a:rPr lang="ru-RU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СМиСП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городе являются оптовая и розничная торговля, ремонт автотранспортных средств, мотоциклов, бытовых изделий и предметов личного пользования –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37%,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 ней следуют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транспорт и хранение – 11%, строительство – 10%, обрабатывающие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производства –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9,0% и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др. </a:t>
            </a:r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94099" y="7534208"/>
            <a:ext cx="2129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36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14 890</a:t>
            </a:r>
            <a:endParaRPr lang="ru-RU" sz="3600" b="1" dirty="0">
              <a:solidFill>
                <a:srgbClr val="C00000"/>
              </a:solidFill>
              <a:latin typeface="Corbel" panose="020B0503020204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223124" y="4880992"/>
            <a:ext cx="18539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2 746</a:t>
            </a:r>
            <a:endParaRPr lang="ru-RU" sz="4400" b="1" dirty="0">
              <a:solidFill>
                <a:srgbClr val="C00000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16424" y="5097016"/>
            <a:ext cx="3429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субъектов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малого и среднего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предпринимательства*</a:t>
            </a:r>
            <a:endParaRPr lang="ru-RU" sz="13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498826" y="5601072"/>
            <a:ext cx="7973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677</a:t>
            </a:r>
            <a:endParaRPr lang="ru-RU" sz="3200" b="1" dirty="0">
              <a:solidFill>
                <a:srgbClr val="C00000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460040" y="6177136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792618" y="5693404"/>
            <a:ext cx="3429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микропредприятий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малых предприятий*</a:t>
            </a:r>
            <a:endParaRPr lang="ru-RU" sz="13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92618" y="6388804"/>
            <a:ext cx="220124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средних предприятий*</a:t>
            </a:r>
            <a:endParaRPr lang="ru-RU" sz="13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967357" y="6825208"/>
            <a:ext cx="2245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2 061</a:t>
            </a:r>
            <a:endParaRPr lang="ru-RU" sz="3200" b="1" dirty="0">
              <a:solidFill>
                <a:srgbClr val="C00000"/>
              </a:solidFill>
              <a:latin typeface="Corbel" panose="020B0503020204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792618" y="6897216"/>
            <a:ext cx="197682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индивидуальных </a:t>
            </a:r>
          </a:p>
          <a:p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предпринимателей*</a:t>
            </a:r>
            <a:endParaRPr lang="ru-RU" sz="13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841850" y="8467605"/>
            <a:ext cx="24256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количество </a:t>
            </a:r>
            <a:r>
              <a:rPr lang="ru-RU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самозанятых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граждан**</a:t>
            </a:r>
            <a:endParaRPr lang="ru-RU" sz="13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88640" y="9141658"/>
            <a:ext cx="65351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 по состоянию на 10.01.2024 г.</a:t>
            </a:r>
          </a:p>
          <a:p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** 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 1 июля 2020 года вступил в силу </a:t>
            </a:r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Закон 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УР от 21.04.2020г. № </a:t>
            </a:r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19-РЗ «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введении на территории УР специального налогового режима </a:t>
            </a:r>
            <a:r>
              <a:rPr lang="ru-RU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ru-RU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Налог на профессиональный доход»</a:t>
            </a:r>
            <a:endParaRPr lang="ru-RU" sz="1000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367140" y="8288015"/>
            <a:ext cx="18539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4 924</a:t>
            </a:r>
            <a:endParaRPr lang="ru-RU" sz="4400" b="1" dirty="0">
              <a:solidFill>
                <a:srgbClr val="C00000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816424" y="7808812"/>
            <a:ext cx="146226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рабочих мест*</a:t>
            </a:r>
            <a:endParaRPr lang="ru-RU" sz="1300" dirty="0"/>
          </a:p>
        </p:txBody>
      </p:sp>
      <p:pic>
        <p:nvPicPr>
          <p:cNvPr id="5122" name="Picture 2" descr="H:\ИНВЕСТИЦИИ\Инвестиционный паспорт\2022\фото\Копеечка Жуковского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5" t="14938" r="25836" b="26201"/>
          <a:stretch/>
        </p:blipFill>
        <p:spPr bwMode="auto">
          <a:xfrm>
            <a:off x="0" y="1194396"/>
            <a:ext cx="2124344" cy="1542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ПРЕСС-СЛУЖБА\Эколюмен\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t="9569" r="20064" b="13043"/>
          <a:stretch/>
        </p:blipFill>
        <p:spPr bwMode="auto">
          <a:xfrm>
            <a:off x="-25903" y="5112641"/>
            <a:ext cx="2150247" cy="156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" r="10799"/>
          <a:stretch/>
        </p:blipFill>
        <p:spPr bwMode="auto">
          <a:xfrm>
            <a:off x="-25903" y="3039274"/>
            <a:ext cx="2118327" cy="1899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51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25903" y="-5012"/>
            <a:ext cx="2118327" cy="9911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35" y="157050"/>
            <a:ext cx="792820" cy="7248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88641"/>
            <a:ext cx="51125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МАЛЫЙ И СРЕДНИЙ БИЗНЕС</a:t>
            </a:r>
          </a:p>
        </p:txBody>
      </p:sp>
      <p:sp>
        <p:nvSpPr>
          <p:cNvPr id="8" name="AutoShape 2" descr="http://sarapul.net/sites/default/files/kbe_21_veka.jpg.crop_displa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4" descr="http://xn--l1agccq.xn--p1ai/upload/iblock/a24/a2472eab5cc384fb86b62e6cfcfb96d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67828"/>
            <a:ext cx="2116301" cy="155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xn--l1agccq.xn--p1ai/upload/iblock/e35/e35ce50828f76fefd222dd49459069f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7629"/>
            <a:ext cx="2116301" cy="15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xn--l1agccq.xn--p1ai/upload/iblock/df1/df139ce1a600f4e8b146a926883b59d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7429"/>
            <a:ext cx="2110753" cy="158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16.11.2017. Бизнес-миссия из Ижевска. Встреча Клуба Предпринимателей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495220"/>
            <a:ext cx="2110753" cy="159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ый треугольник 11"/>
          <p:cNvSpPr/>
          <p:nvPr/>
        </p:nvSpPr>
        <p:spPr>
          <a:xfrm rot="16200000">
            <a:off x="786331" y="3839359"/>
            <a:ext cx="5424704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74476" y="8356247"/>
            <a:ext cx="2782731" cy="12772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Обособленное </a:t>
            </a:r>
            <a:r>
              <a:rPr lang="ru-RU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подразделение Микрокредитной компании Удмуртский фонд развития предпринимательства в городе </a:t>
            </a:r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Сарапул, отделение «Мой бизнес»</a:t>
            </a:r>
          </a:p>
          <a:p>
            <a:pPr algn="ctr"/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</a:t>
            </a:r>
            <a:r>
              <a:rPr lang="ru-RU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Сарапул, ул. </a:t>
            </a:r>
            <a:r>
              <a:rPr lang="ru-RU" sz="11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Дубровская,16</a:t>
            </a:r>
          </a:p>
        </p:txBody>
      </p:sp>
      <p:pic>
        <p:nvPicPr>
          <p:cNvPr id="2052" name="Picture 4" descr="http://www.clipartsuggest.com/images/46/google-location-icon-vector-google-places-pin-icon-coloring-book-bvoPBJ-clipar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747" y="8663059"/>
            <a:ext cx="342237" cy="61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75432" y="1203314"/>
            <a:ext cx="4149912" cy="629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городе действует муниципальная программа, в рамках которой оказывается комплексная поддержка субъектам малого и среднего предпринимательства.</a:t>
            </a: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Формы муниципальной поддержки малого и среднего бизнеса:</a:t>
            </a: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 финансовая поддержка (субсидии);</a:t>
            </a:r>
          </a:p>
          <a:p>
            <a:pPr indent="457200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 информационно-консультационная поддержка;</a:t>
            </a: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 инфраструктурная поддержка.</a:t>
            </a:r>
          </a:p>
          <a:p>
            <a:pPr indent="4572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Кроме того, на территории города работает обособленное подразделение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Микрокредитной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компании Удмуртский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фонд развития предпринимательства в городе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Сарапул, оказывающий финансовую поддержку предприятиям малого и среднего бизнеса в виде предоставления микрозаймов на льготных условиях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indent="457200" algn="just"/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С 9 ноября 2020 года в Сарапуле работает отделение центра «Мой бизнес». Оно обеспечивает оказание комплекса услуг и мер поддержки   предпринимателям, в том числе: финансовых, консультационных и образовательных. </a:t>
            </a:r>
          </a:p>
          <a:p>
            <a:pPr indent="457200" algn="just"/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Постановлением Главы МО «Город 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Сарапул</a:t>
            </a:r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» от 19.01.2016 г. № 1 утвержден 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Совет </a:t>
            </a:r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по улучшению инвестиционного 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климата  </a:t>
            </a:r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и развитию предпринимательства при Главе города 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Сарапула, заседания которого проводятся ежеквартально.</a:t>
            </a:r>
            <a:endParaRPr lang="ru-RU" sz="13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50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ИНВЕСТИЦИИ\Инвестиционный паспорт\2022\фото\кафе ЛУНА 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" r="83288" b="1966"/>
          <a:stretch/>
        </p:blipFill>
        <p:spPr bwMode="auto">
          <a:xfrm>
            <a:off x="1" y="19934"/>
            <a:ext cx="2420888" cy="989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ый треугольник 11"/>
          <p:cNvSpPr/>
          <p:nvPr/>
        </p:nvSpPr>
        <p:spPr>
          <a:xfrm rot="16200000">
            <a:off x="716649" y="3769676"/>
            <a:ext cx="5424704" cy="6858000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86637" y="1494632"/>
            <a:ext cx="3880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Потребительский  рынок товаров и </a:t>
            </a:r>
            <a:r>
              <a:rPr lang="ru-RU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услуг в 2023 г.*</a:t>
            </a:r>
            <a:endParaRPr lang="ru-RU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35" y="157050"/>
            <a:ext cx="792820" cy="724848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" y="167780"/>
            <a:ext cx="5805261" cy="11128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cap="al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2400" b="1" cap="all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</a:t>
            </a:r>
            <a:r>
              <a:rPr lang="ru-RU" sz="2400" b="1" cap="al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cap="all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показателИ</a:t>
            </a:r>
            <a:r>
              <a:rPr lang="ru-RU" sz="2400" b="1" cap="al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l"/>
            <a:r>
              <a:rPr lang="ru-RU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cap="al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социально-экономического   </a:t>
            </a:r>
          </a:p>
          <a:p>
            <a:pPr algn="l"/>
            <a:r>
              <a:rPr lang="ru-RU" sz="2400" b="1" cap="all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cap="al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развития города</a:t>
            </a:r>
            <a:endParaRPr lang="ru-RU" sz="2400" b="1" cap="all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49228" y="4486323"/>
            <a:ext cx="12362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626 </a:t>
            </a:r>
            <a:r>
              <a:rPr lang="ru-RU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ед.</a:t>
            </a:r>
            <a:endParaRPr lang="ru-RU" b="1" dirty="0">
              <a:solidFill>
                <a:srgbClr val="C00000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49737" y="6284255"/>
            <a:ext cx="11961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207 </a:t>
            </a:r>
            <a:r>
              <a:rPr lang="ru-RU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ед.</a:t>
            </a:r>
            <a:endParaRPr lang="ru-RU" b="1" dirty="0">
              <a:solidFill>
                <a:srgbClr val="C00000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38142" y="5036292"/>
            <a:ext cx="3429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Объекты торговли</a:t>
            </a:r>
            <a:endParaRPr lang="ru-RU" sz="13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586637" y="6869030"/>
            <a:ext cx="309251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Объекты общественного питания</a:t>
            </a:r>
            <a:endParaRPr lang="ru-RU" sz="13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204864" y="7123595"/>
            <a:ext cx="2245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351 </a:t>
            </a:r>
            <a:r>
              <a:rPr lang="ru-RU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ед.</a:t>
            </a:r>
            <a:endParaRPr lang="ru-RU" b="1" dirty="0">
              <a:solidFill>
                <a:srgbClr val="C00000"/>
              </a:solidFill>
              <a:latin typeface="Corbel" panose="020B0503020204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38142" y="7708370"/>
            <a:ext cx="24320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Объекты  бытового </a:t>
            </a:r>
          </a:p>
          <a:p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обслуживания населения</a:t>
            </a:r>
            <a:endParaRPr lang="ru-RU" sz="13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525586" y="2320580"/>
            <a:ext cx="35568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25 047,1 </a:t>
            </a:r>
            <a:r>
              <a:rPr lang="ru-RU" sz="24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 руб.</a:t>
            </a:r>
            <a:endParaRPr lang="ru-RU" sz="2400" b="1" dirty="0">
              <a:solidFill>
                <a:srgbClr val="C00000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01935" y="3075606"/>
            <a:ext cx="3429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борот розничной торговли</a:t>
            </a:r>
            <a:endParaRPr lang="ru-RU" sz="13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539746" y="3356275"/>
            <a:ext cx="29642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999,5 </a:t>
            </a:r>
            <a:r>
              <a:rPr lang="ru-RU" sz="24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млн. руб.</a:t>
            </a:r>
            <a:endParaRPr lang="ru-RU" sz="2400" b="1" dirty="0">
              <a:solidFill>
                <a:srgbClr val="C00000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536232" y="4125716"/>
            <a:ext cx="3429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борот общественного питания</a:t>
            </a:r>
            <a:endParaRPr lang="ru-RU" sz="13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263965" y="8196903"/>
            <a:ext cx="2245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12 </a:t>
            </a:r>
            <a:r>
              <a:rPr lang="ru-RU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ед.</a:t>
            </a:r>
            <a:endParaRPr lang="ru-RU" b="1" dirty="0">
              <a:solidFill>
                <a:srgbClr val="C00000"/>
              </a:solidFill>
              <a:latin typeface="Corbel" panose="020B0503020204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586637" y="8765068"/>
            <a:ext cx="118173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Гостиницы </a:t>
            </a:r>
            <a:endParaRPr lang="ru-RU" sz="13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639765" y="9417496"/>
            <a:ext cx="195758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*оперативная информация</a:t>
            </a:r>
            <a:endParaRPr lang="ru-RU" sz="11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618208" y="5313040"/>
            <a:ext cx="12234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128 </a:t>
            </a:r>
            <a:r>
              <a:rPr lang="ru-RU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ед.</a:t>
            </a:r>
            <a:endParaRPr lang="ru-RU" b="1" dirty="0">
              <a:solidFill>
                <a:srgbClr val="C00000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568735" y="5897815"/>
            <a:ext cx="330891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Нестационарные объекты торговли</a:t>
            </a:r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393230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-25903" y="-5012"/>
            <a:ext cx="2118327" cy="9911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76875" y="0"/>
            <a:ext cx="4622543" cy="9945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35" y="157050"/>
            <a:ext cx="792820" cy="724848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-21656" y="325492"/>
            <a:ext cx="5805261" cy="11128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cap="al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СОЦИАЛЬНАЯ СФЕРА</a:t>
            </a:r>
            <a:endParaRPr lang="ru-RU" sz="2400" b="1" cap="all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ый треугольник 12"/>
          <p:cNvSpPr/>
          <p:nvPr/>
        </p:nvSpPr>
        <p:spPr>
          <a:xfrm rot="16200000">
            <a:off x="785209" y="3873986"/>
            <a:ext cx="5424704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34401" y="1352600"/>
            <a:ext cx="4049342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8775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Жители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Сарапула живут насыщенной культурной и спортивной жизнью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lvl="0" indent="358775" algn="just"/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Событийный календарь Сарапула представлен более, чем 40 событиями.</a:t>
            </a:r>
            <a:endParaRPr lang="ru-RU" sz="13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indent="358775" algn="just"/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Наиболее 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крупные мероприятия города:</a:t>
            </a:r>
          </a:p>
          <a:p>
            <a:pPr lvl="0" indent="358775" algn="just"/>
            <a:endParaRPr lang="ru-RU" sz="13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городской фестиваль «Пятница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 (каждая пятница с мая по октябрь)</a:t>
            </a:r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just"/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(создает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нашем городе атмосферу открытого арт-пространства, 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объединяет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людей, занимающихся творческой деятельностью);</a:t>
            </a:r>
          </a:p>
          <a:p>
            <a:pPr lvl="0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«День города Сарапула»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(10-12 июня)</a:t>
            </a:r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just"/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(проходит обширная и красочная программа: массовое стадионное театрализованное представление «С Днем рождения город Сарапул!», церемония награждения государственными наградами и чествование победителей городского конкурса «Человек года», развлекательные программы, участие лучших самодеятельных городских коллективов и исполнителей Республики, звезд российской эстрады);</a:t>
            </a:r>
          </a:p>
          <a:p>
            <a:pPr lvl="0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городской фестиваль «Пряничное настроение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 (декабрь)</a:t>
            </a:r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just"/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(в живописном парке Художественно-выставочного комплекса «Дача </a:t>
            </a:r>
            <a:r>
              <a:rPr lang="ru-RU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Башенина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 проходит гастрономический  фестиваль «Пряничное настроение», где гости могут посетить ярмарку-продажу, дегустации сладостей, презентации пряничных традиций разных народов мира, мастер-классы, «Пряничные </a:t>
            </a:r>
            <a:r>
              <a:rPr lang="ru-RU" sz="12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квесты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 для детей и взрослых)</a:t>
            </a:r>
          </a:p>
          <a:p>
            <a:pPr lvl="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36756" y="8889283"/>
            <a:ext cx="228620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</a:t>
            </a:r>
            <a:r>
              <a:rPr lang="en-US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www.adm-sarapul.ru</a:t>
            </a:r>
            <a:endPara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3" descr="H:\ИНВЕСТИЦИИ\Инвестиционный паспорт\2022\фото\троиц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34" y="5385048"/>
            <a:ext cx="2138972" cy="144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:\ИНВЕСТИЦИИ\Инвестиционный паспорт\2022\фото\Лен.пар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01" y="1784648"/>
            <a:ext cx="2146239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ECO\для Приказчиковой А.В\День города стадио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101" y="3512840"/>
            <a:ext cx="2153503" cy="158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ECO\для Приказчиковой А.В\Золотая Сарапуль столиц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34" y="7152718"/>
            <a:ext cx="2124558" cy="143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04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-25903" y="-5012"/>
            <a:ext cx="2118327" cy="9911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76875" y="0"/>
            <a:ext cx="4622543" cy="9945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35" y="157050"/>
            <a:ext cx="792820" cy="724848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-21656" y="325492"/>
            <a:ext cx="5805261" cy="11128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cap="al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СОЦИАЛЬНАЯ СФЕРА</a:t>
            </a:r>
            <a:endParaRPr lang="ru-RU" sz="2400" b="1" cap="all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04262" y="2142849"/>
            <a:ext cx="385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b="1" dirty="0">
              <a:solidFill>
                <a:srgbClr val="C00000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15549" y="2692818"/>
            <a:ext cx="385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ru-RU" b="1" dirty="0">
              <a:solidFill>
                <a:srgbClr val="C00000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113212" y="2400430"/>
            <a:ext cx="3429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ультурно-досуговых центра;</a:t>
            </a:r>
            <a:endParaRPr lang="ru-RU" sz="13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113212" y="2985205"/>
            <a:ext cx="117051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иблиотек;</a:t>
            </a:r>
            <a:endParaRPr lang="ru-RU" sz="13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701923" y="332120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ru-RU" sz="3200" b="1" dirty="0">
              <a:solidFill>
                <a:srgbClr val="C00000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00590" y="3392997"/>
            <a:ext cx="3429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учреждений дополнительного образования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детей;</a:t>
            </a:r>
            <a:endParaRPr lang="ru-RU" sz="1300" dirty="0"/>
          </a:p>
        </p:txBody>
      </p:sp>
      <p:pic>
        <p:nvPicPr>
          <p:cNvPr id="1026" name="Picture 2" descr="https://pbs.twimg.com/profile_images/1738982122/______________400x4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800" y="4138192"/>
            <a:ext cx="569412" cy="56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kino-teatr.ru/teatr/4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483" y="5824464"/>
            <a:ext cx="641605" cy="89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&amp;Mcy;&amp;Bcy;&amp;Ucy;&amp;Kcy; «&amp;Mcy;&amp;ucy;&amp;zcy;&amp;iecy;&amp;jcy; &amp;icy;&amp;scy;&amp;tcy;&amp;ocy;&amp;rcy;&amp;icy;&amp;icy; &amp;icy; &amp;kcy;&amp;ucy;&amp;lcy;&amp;softcy;&amp;tcy;&amp;ucy;&amp;rcy;&amp;ycy; &amp;Scy;&amp;rcy;&amp;iecy;&amp;dcy;&amp;ncy;&amp;iecy;&amp;gcy;&amp;ocy; &amp;Pcy;&amp;rcy;&amp;icy;&amp;kcy;&amp;acy;&amp;mcy;&amp;softcy;&amp;yacy;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62" y="1863734"/>
            <a:ext cx="2142685" cy="143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&amp;Mcy;&amp;iecy;&amp;mcy;&amp;ocy;&amp;rcy;&amp;icy;&amp;acy;&amp;lcy;&amp;softcy;&amp;ncy;&amp;ycy;&amp;jcy; &amp;dcy;&amp;ocy;&amp;mcy;-&amp;mcy;&amp;ucy;&amp;zcy;&amp;iecy;&amp;jcy; &amp;acy;&amp;kcy;&amp;acy;&amp;dcy;&amp;iecy;&amp;mcy;&amp;icy;&amp;kcy;&amp;acy; &amp;Ncy;.&amp;Vcy;. &amp;Mcy;&amp;iecy;&amp;lcy;&amp;softcy;&amp;ncy;&amp;icy;&amp;kcy;&amp;ocy;&amp;vcy;&amp;acy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15" y="5289012"/>
            <a:ext cx="2126139" cy="141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&amp;Scy;&amp;acy;&amp;rcy;&amp;acy;&amp;pcy;&amp;ucy;&amp;lcy;&amp;softcy;&amp;scy;&amp;kcy;&amp;icy;&amp;jcy; &amp;dcy;&amp;rcy;&amp;acy;&amp;mcy;&amp;acy;&amp;tcy;&amp;icy;&amp;chcy;&amp;iecy;&amp;scy;&amp;kcy;&amp;icy;&amp;jcy; &amp;tcy;&amp;iecy;&amp;acy;&amp;tcy;&amp;rcy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62" y="6969224"/>
            <a:ext cx="2142686" cy="160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ый треугольник 12"/>
          <p:cNvSpPr/>
          <p:nvPr/>
        </p:nvSpPr>
        <p:spPr>
          <a:xfrm rot="16200000">
            <a:off x="807922" y="3854158"/>
            <a:ext cx="5464359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74785" y="1454916"/>
            <a:ext cx="4049342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58775" algn="just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Муниципальные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учреждения культуры:</a:t>
            </a:r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indent="358775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indent="358775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indent="358775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indent="358775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indent="358775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indent="358775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indent="358775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indent="358775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indent="358775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indent="358775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</a:t>
            </a:r>
          </a:p>
          <a:p>
            <a:pPr lvl="0" indent="358775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</a:p>
          <a:p>
            <a:pPr lvl="0" indent="358775" algn="just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Музей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истории и культуры Среднего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lvl="0" indent="358775" algn="just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Прикамья:</a:t>
            </a:r>
          </a:p>
          <a:p>
            <a:pPr lvl="0" indent="358775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indent="358775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- Художественно-выставочный </a:t>
            </a:r>
          </a:p>
          <a:p>
            <a:pPr lvl="0" indent="358775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комплекс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«Дача Башенина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»;</a:t>
            </a:r>
          </a:p>
          <a:p>
            <a:pPr lvl="0" indent="358775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Дом-музей академика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Мельникова</a:t>
            </a:r>
          </a:p>
          <a:p>
            <a:pPr lvl="0" indent="358775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Н.В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.;</a:t>
            </a:r>
          </a:p>
          <a:p>
            <a:pPr lvl="0" indent="358775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- Детский музейный центр «Дача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</a:p>
          <a:p>
            <a:pPr lvl="0" indent="358775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ru-RU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Мощевитина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»;</a:t>
            </a:r>
          </a:p>
          <a:p>
            <a:pPr lvl="0" indent="444500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Музей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«Купеческая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чайная»;</a:t>
            </a:r>
          </a:p>
          <a:p>
            <a:pPr lvl="0" indent="444500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indent="358775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indent="358775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Сарапульский драматический театр;</a:t>
            </a:r>
          </a:p>
          <a:p>
            <a:pPr lvl="0" indent="358775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indent="358775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МБУК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«Объединение парков </a:t>
            </a:r>
          </a:p>
          <a:p>
            <a:pPr lvl="0" algn="just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«</a:t>
            </a:r>
            <a:r>
              <a:rPr lang="ru-RU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Горсад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им. А.С. Пушкина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»,   </a:t>
            </a:r>
          </a:p>
          <a:p>
            <a:pPr lvl="0" algn="just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включающий в свой состав три </a:t>
            </a:r>
          </a:p>
          <a:p>
            <a:pPr lvl="0" algn="just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парка:</a:t>
            </a:r>
          </a:p>
          <a:p>
            <a:pPr lvl="0" algn="just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- </a:t>
            </a:r>
            <a:r>
              <a:rPr lang="ru-RU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Горсад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им. А.С.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Пушкина;</a:t>
            </a:r>
          </a:p>
          <a:p>
            <a:pPr lvl="0" algn="just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- Парк Победы;</a:t>
            </a:r>
          </a:p>
          <a:p>
            <a:pPr lvl="0" algn="just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- Парк им. В.И. Ленина</a:t>
            </a:r>
          </a:p>
          <a:p>
            <a:pPr lvl="0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indent="358775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</a:t>
            </a:r>
          </a:p>
          <a:p>
            <a:pPr lvl="0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</a:t>
            </a:r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4" name="Picture 2" descr="C:\Users\Samohvalova_EV\Desktop\Паспорт 2019\basheni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12" y="3613590"/>
            <a:ext cx="2126386" cy="13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93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275" y="272482"/>
            <a:ext cx="792163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25903" y="-5012"/>
            <a:ext cx="2118327" cy="9911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348880" y="1280592"/>
            <a:ext cx="4320558" cy="7894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итогам 2023 года инвестиции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основной 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капитал по крупным и средним предприятиям составили 4 728,6 млн</a:t>
            </a:r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рублей, что в 2 раза выше значения 2022 г.</a:t>
            </a:r>
            <a:endParaRPr lang="ru-RU" sz="13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 инвестированию в городе предлагаются:</a:t>
            </a: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   земельные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участки;</a:t>
            </a: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   инвестиционные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проекты;</a:t>
            </a: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   свободные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здания и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помещения </a:t>
            </a: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(в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том числе памятники архитектуры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).</a:t>
            </a:r>
          </a:p>
          <a:p>
            <a:pPr indent="4572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Перспективы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развития Сарапула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определяют:</a:t>
            </a:r>
          </a:p>
          <a:p>
            <a:pPr indent="4572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47675" algn="just"/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инвестиционных площадок </a:t>
            </a:r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общей площадью 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почти 303 га, в </a:t>
            </a:r>
            <a:r>
              <a:rPr lang="ru-RU" sz="13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т.ч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7 для развития туризма площадью 158 га ;</a:t>
            </a:r>
          </a:p>
          <a:p>
            <a:pPr marL="447675" algn="just"/>
            <a:endParaRPr lang="ru-RU" sz="13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47675" algn="just"/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здания, предлагаемых для продажи или аренды, общей площадью более 87 тыс. кв. м., в </a:t>
            </a:r>
            <a:r>
              <a:rPr lang="ru-RU" sz="13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т.ч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5 объектов культурного наследия</a:t>
            </a:r>
          </a:p>
          <a:p>
            <a:pPr marL="447675" algn="just"/>
            <a:endParaRPr lang="ru-RU" sz="13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447675" algn="just"/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инвестиционных проекта, при реализации которых планируется создать почти 5,3 тысяч новых рабочих мест и привлечь почти 14,5 млрд</a:t>
            </a:r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. руб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indent="4572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Для удобства инвесторов-потенциальных резидентов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ТОР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официальном сайте МО «Город Сарапул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 (</a:t>
            </a:r>
            <a:r>
              <a:rPr 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http</a:t>
            </a:r>
            <a:r>
              <a:rPr lang="en-US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://</a:t>
            </a:r>
            <a:r>
              <a:rPr 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www.adm-sarapul.ru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в разделе «Бизнесу, инвестору» 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информационно-телекоммуникационной сети «Интернет» размещена вся необходимая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информация, в том числе презентации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«Возможности и условия для резидентов на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ТОСЭР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«Сарапул»» на русском и английском языках, видеоролик «Сарапул - ТОСЭР», деловой тур «Инвестируй в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Сарапул».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221332" y="3999354"/>
            <a:ext cx="6286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</a:t>
            </a:r>
            <a:endParaRPr lang="ru-RU" b="1" dirty="0">
              <a:solidFill>
                <a:srgbClr val="C00000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255503" y="5592361"/>
            <a:ext cx="590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</a:t>
            </a:r>
            <a:endParaRPr lang="ru-RU" b="1" dirty="0">
              <a:solidFill>
                <a:srgbClr val="C00000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72482"/>
            <a:ext cx="575641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ИНВЕСТИЦИОННАЯ    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ДЕЯТЕЛЬНОСТЬ 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14" y="7689304"/>
            <a:ext cx="2139591" cy="161580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253900" y="4592960"/>
            <a:ext cx="5934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lang="ru-RU" b="1" dirty="0">
              <a:solidFill>
                <a:srgbClr val="C00000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1428255"/>
            <a:ext cx="2157504" cy="2876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18" y="4571752"/>
            <a:ext cx="2151155" cy="286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20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275" y="272482"/>
            <a:ext cx="792163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25903" y="-5012"/>
            <a:ext cx="2118327" cy="9911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272482"/>
            <a:ext cx="575641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ИНВЕСТИЦИОННАЯ    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ДЕЯТЕЛЬНОСТЬ 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54415" y="1222595"/>
            <a:ext cx="38809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Деловой тур «Инвестируй в Сарапул»</a:t>
            </a:r>
            <a:endParaRPr lang="ru-RU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48880" y="1943638"/>
            <a:ext cx="43205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Программа делового тура рассчитана на два дня и составлена таким образом, чтобы за короткий срок  гости, посещающие город с деловой целью, могли максимально познакомиться с городом.</a:t>
            </a: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Помимо  стандартных обзорных экскурсий по городу и посещений музеев, в состав тура входит  деловая встреча с Главой города, а также знакомство с инвестиционными площадками, предлагаемыми для инвесторов, и их посещение.</a:t>
            </a:r>
          </a:p>
        </p:txBody>
      </p:sp>
      <p:pic>
        <p:nvPicPr>
          <p:cNvPr id="2050" name="Picture 2" descr="C:\Users\Tatarskih_A\AppData\Local\Microsoft\Windows\Temporary Internet Files\Content.Outlook\OQIC8NY3\редакция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595"/>
            <a:ext cx="2118328" cy="424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atarskih_A\AppData\Local\Microsoft\Windows\Temporary Internet Files\Content.Outlook\OQIC8NY3\Приглашение8_print-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4" y="5622192"/>
            <a:ext cx="2118327" cy="428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ый треугольник 9"/>
          <p:cNvSpPr/>
          <p:nvPr/>
        </p:nvSpPr>
        <p:spPr>
          <a:xfrm rot="16200000">
            <a:off x="786331" y="3847307"/>
            <a:ext cx="5424704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76373" y="8851447"/>
            <a:ext cx="1415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Чернова Оксана Владимировна</a:t>
            </a:r>
            <a:endParaRPr lang="ru-RU" sz="11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620301" y="8766809"/>
            <a:ext cx="304913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Первый заместитель Главы Администрации города Сарапула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Телефон:(34147) 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4-18-76, </a:t>
            </a:r>
          </a:p>
          <a:p>
            <a:pPr algn="just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+7 (919) 909-05-60</a:t>
            </a:r>
          </a:p>
          <a:p>
            <a:pPr algn="just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E-</a:t>
            </a:r>
            <a:r>
              <a:rPr lang="ru-RU" sz="1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mail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ru-RU" sz="1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upr_eco@sara</a:t>
            </a:r>
            <a:r>
              <a:rPr lang="en-US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pul.udmr.ru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613543" y="8505199"/>
            <a:ext cx="379123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вопросам организации деловых туров:</a:t>
            </a:r>
            <a:endParaRPr lang="ru-RU" sz="11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" name="Picture 2" descr="https://emojipedia-us.s3.amazonaws.com/thumbs/320/emoji-one/5/heavy-exclamation-mark-symbol_275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423" y="8054564"/>
            <a:ext cx="693212" cy="69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33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15"/>
            <a:ext cx="2139950" cy="993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275" y="272482"/>
            <a:ext cx="792163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72482"/>
            <a:ext cx="575641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ИНВЕСТИЦИОННАЯ    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ДЕЯТЕЛЬНОСТЬ 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66"/>
          <a:stretch/>
        </p:blipFill>
        <p:spPr bwMode="auto">
          <a:xfrm>
            <a:off x="0" y="1132075"/>
            <a:ext cx="2139950" cy="569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7041232"/>
            <a:ext cx="2139950" cy="2903234"/>
          </a:xfrm>
          <a:prstGeom prst="rect">
            <a:avLst/>
          </a:prstGeom>
          <a:solidFill>
            <a:srgbClr val="1FB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ый треугольник 9"/>
          <p:cNvSpPr/>
          <p:nvPr/>
        </p:nvSpPr>
        <p:spPr>
          <a:xfrm rot="16200000">
            <a:off x="786331" y="3847307"/>
            <a:ext cx="5424704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704" y="7800351"/>
            <a:ext cx="196813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Более подробная информация размещена на сайте:  http</a:t>
            </a:r>
            <a:r>
              <a:rPr lang="ru-RU" sz="11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://вэб.рф </a:t>
            </a:r>
            <a:endParaRPr lang="ru-RU" sz="11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1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11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8880" y="1138943"/>
            <a:ext cx="4320558" cy="718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 smtClean="0">
              <a:solidFill>
                <a:srgbClr val="99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b="1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Финансовые меры поддержки </a:t>
            </a:r>
          </a:p>
          <a:p>
            <a:r>
              <a:rPr lang="ru-RU" b="1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государственной корпорации развития ВЭБ.РФ</a:t>
            </a:r>
            <a:r>
              <a:rPr lang="ru-RU" b="1" dirty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</a:t>
            </a:r>
          </a:p>
          <a:p>
            <a:pPr algn="just"/>
            <a:endParaRPr lang="ru-RU" sz="12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355600" algn="just"/>
            <a:r>
              <a:rPr lang="ru-RU" sz="13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Приоритетом ВЭБ.РФ </a:t>
            </a:r>
            <a:r>
              <a:rPr lang="ru-RU" sz="130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является консолидация государственных и частных инвестиционных ресурсов для создания комфортных условий для жизни людей и прорывного развития страны в сфере промышленности, инфраструктуры, </a:t>
            </a:r>
            <a:r>
              <a:rPr lang="ru-RU" sz="13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несырьевого</a:t>
            </a:r>
            <a:r>
              <a:rPr lang="ru-RU" sz="130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экспорта, малого и среднего бизнеса, городской экономики, инноваций и информационных технологий</a:t>
            </a:r>
            <a:r>
              <a:rPr lang="ru-RU" sz="13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indent="355600" algn="just"/>
            <a:endParaRPr lang="ru-RU" sz="1300" b="1" dirty="0">
              <a:solidFill>
                <a:prstClr val="black">
                  <a:lumMod val="85000"/>
                  <a:lumOff val="1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355600" algn="just"/>
            <a:r>
              <a:rPr lang="ru-RU" sz="13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Сотрудничество Сарапула с </a:t>
            </a:r>
            <a:r>
              <a:rPr lang="ru-RU" sz="130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Фондом развития </a:t>
            </a:r>
            <a:r>
              <a:rPr lang="ru-RU" sz="13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моногородов дает возможность инвесторам получить следующие меры </a:t>
            </a:r>
            <a:r>
              <a:rPr lang="ru-RU" sz="130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финансовой поддержки </a:t>
            </a:r>
            <a:r>
              <a:rPr lang="ru-RU" sz="13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</a:p>
          <a:p>
            <a:pPr indent="3556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Льготные займы от 5 млн. рублей до 1 млрд. рублей под 1% годовых сроком до 15 лет;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3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Льготные </a:t>
            </a:r>
            <a:r>
              <a:rPr lang="ru-RU" sz="1300" b="1" dirty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займы от </a:t>
            </a:r>
            <a:r>
              <a:rPr lang="ru-RU" sz="13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250 млн. рублей до 1  млрд. рублей под 5% годовых сроком до 15 лет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Софинансирование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строительства/ реконструкции  объектов инфраструктуры, необходимой для реализации инвестиционных проектов на территории моногорода.</a:t>
            </a:r>
          </a:p>
          <a:p>
            <a:pPr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22972" r="26379" b="23163"/>
          <a:stretch/>
        </p:blipFill>
        <p:spPr bwMode="auto">
          <a:xfrm>
            <a:off x="-27384" y="7041232"/>
            <a:ext cx="864000" cy="69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568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275" y="272482"/>
            <a:ext cx="792163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ый треугольник 9"/>
          <p:cNvSpPr/>
          <p:nvPr/>
        </p:nvSpPr>
        <p:spPr>
          <a:xfrm rot="16200000">
            <a:off x="786331" y="3847307"/>
            <a:ext cx="5424704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25903" y="-5012"/>
            <a:ext cx="2118327" cy="9911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272482"/>
            <a:ext cx="575641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ИНВЕСТИЦИОННАЯ    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ДЕЯТЕЛЬНОСТЬ 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8880" y="1139471"/>
            <a:ext cx="4320558" cy="7078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Инфраструктура при </a:t>
            </a:r>
            <a:r>
              <a:rPr lang="ru-RU" b="1" dirty="0" err="1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софинансировании</a:t>
            </a:r>
            <a:r>
              <a:rPr lang="ru-RU" b="1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НО «Фонд </a:t>
            </a:r>
            <a:r>
              <a:rPr lang="ru-RU" b="1" dirty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развития моногородов»</a:t>
            </a:r>
          </a:p>
          <a:p>
            <a:pPr algn="just"/>
            <a:r>
              <a:rPr lang="ru-RU" b="1" dirty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(группа ВЭБ.РФ)</a:t>
            </a:r>
          </a:p>
          <a:p>
            <a:pPr algn="just"/>
            <a:endParaRPr lang="ru-RU" b="1" dirty="0">
              <a:solidFill>
                <a:srgbClr val="99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Сарапул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 2017 года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успешно взаимодействует с НО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«Фонд развития моногородов» (группа ВЭБ.РФ) в части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строительства/реконструкции объектов обеспечивающей инфраструктуры, необходимой для реализации инвестиционных проектов.</a:t>
            </a:r>
          </a:p>
          <a:p>
            <a:pPr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При </a:t>
            </a:r>
            <a:r>
              <a:rPr lang="ru-RU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софинансировании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Фонда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построены/реконструированы 7 объектов обеспечивающей инфраструктуры (среди них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подъездные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пути, сети газо-, электро-, водоснабжения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для двух инвестиционных проектов:</a:t>
            </a:r>
            <a:endParaRPr lang="ru-RU" sz="13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«Реконструкция Сарапульского мясокомбината» (ООО «Восточный»), проектом предусмотрена реконструкция производственной площадки завода с целью расширения выпуска производимой продукции (консервы);</a:t>
            </a:r>
          </a:p>
          <a:p>
            <a:pPr marL="285750" indent="-285750" algn="just">
              <a:buFontTx/>
              <a:buChar char="-"/>
            </a:pP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«Расширение производства электротехнической продукции» (ООО «Сарапульский электромеханический завод»), в рамках которого предприятие приступит к </a:t>
            </a:r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производству железобетонных стоек (опор) ЛЭП марки СВ, 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силового оборудования (трансформаторов).</a:t>
            </a:r>
            <a:endParaRPr lang="ru-RU" sz="13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355600" algn="just"/>
            <a:endParaRPr lang="ru-RU" sz="13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ru-RU" sz="13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2614769"/>
            <a:ext cx="2409219" cy="990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Реконструкция</a:t>
            </a:r>
          </a:p>
          <a:p>
            <a:pPr algn="l"/>
            <a:r>
              <a:rPr lang="ru-RU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Сарапульского </a:t>
            </a:r>
          </a:p>
          <a:p>
            <a:pPr algn="l"/>
            <a:r>
              <a:rPr lang="ru-RU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мясокомбината </a:t>
            </a:r>
          </a:p>
          <a:p>
            <a:pPr algn="l"/>
            <a:r>
              <a:rPr lang="ru-RU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ООО «Восточный»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89905" y="4065808"/>
            <a:ext cx="1604969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rgbClr val="C00000"/>
                </a:solidFill>
                <a:latin typeface="Corbel" pitchFamily="34" charset="0"/>
                <a:ea typeface="Tahoma" pitchFamily="34" charset="0"/>
                <a:cs typeface="Tahoma" pitchFamily="34" charset="0"/>
              </a:rPr>
              <a:t>206</a:t>
            </a:r>
            <a:endParaRPr lang="ru-RU" sz="3200" b="1" dirty="0">
              <a:solidFill>
                <a:srgbClr val="C00000"/>
              </a:solidFill>
              <a:latin typeface="Corbel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0628" y="4154174"/>
            <a:ext cx="8537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МЛН. РУБ.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04410" y="4611744"/>
            <a:ext cx="1604969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rgbClr val="C00000"/>
                </a:solidFill>
                <a:latin typeface="Corbel" pitchFamily="34" charset="0"/>
                <a:ea typeface="Tahoma" pitchFamily="34" charset="0"/>
                <a:cs typeface="Tahoma" pitchFamily="34" charset="0"/>
              </a:rPr>
              <a:t>101</a:t>
            </a:r>
            <a:endParaRPr lang="ru-RU" sz="3200" b="1" dirty="0">
              <a:solidFill>
                <a:srgbClr val="C00000"/>
              </a:solidFill>
              <a:latin typeface="Corbel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05727" y="4823816"/>
            <a:ext cx="8537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ЕД.</a:t>
            </a:r>
            <a:endParaRPr lang="ru-RU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20963" y="3480020"/>
            <a:ext cx="2092424" cy="426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2017– 2020 гг.</a:t>
            </a:r>
            <a:endParaRPr lang="ru-RU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5910" y="3798473"/>
            <a:ext cx="206747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о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бъем инвестиций</a:t>
            </a:r>
            <a:endParaRPr lang="ru-RU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0963" y="4490319"/>
            <a:ext cx="19530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рабочие места</a:t>
            </a:r>
            <a:endParaRPr lang="ru-RU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1368976" y="9010929"/>
            <a:ext cx="1634774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800" b="1" dirty="0" smtClean="0">
                <a:solidFill>
                  <a:srgbClr val="C00000"/>
                </a:solidFill>
                <a:latin typeface="Corbel" pitchFamily="34" charset="0"/>
                <a:ea typeface="Tahoma" pitchFamily="34" charset="0"/>
                <a:cs typeface="Tahoma" pitchFamily="34" charset="0"/>
              </a:rPr>
              <a:t>174,5</a:t>
            </a:r>
            <a:endParaRPr lang="ru-RU" sz="4800" b="1" dirty="0">
              <a:solidFill>
                <a:srgbClr val="C00000"/>
              </a:solidFill>
              <a:latin typeface="Corbel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003750" y="9010929"/>
            <a:ext cx="869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МЛН. РУБ.</a:t>
            </a: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0" y="6339077"/>
            <a:ext cx="2382195" cy="990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Расширение производства электротехнической продукции </a:t>
            </a:r>
          </a:p>
          <a:p>
            <a:pPr algn="l"/>
            <a:r>
              <a:rPr lang="ru-RU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ООО 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«СЭМЗ»</a:t>
            </a:r>
            <a:endParaRPr lang="ru-RU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62881" y="7794879"/>
            <a:ext cx="1604969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rgbClr val="C00000"/>
                </a:solidFill>
                <a:latin typeface="Corbel" pitchFamily="34" charset="0"/>
                <a:ea typeface="Tahoma" pitchFamily="34" charset="0"/>
                <a:cs typeface="Tahoma" pitchFamily="34" charset="0"/>
              </a:rPr>
              <a:t>100</a:t>
            </a:r>
            <a:endParaRPr lang="ru-RU" sz="3200" b="1" dirty="0">
              <a:solidFill>
                <a:srgbClr val="C00000"/>
              </a:solidFill>
              <a:latin typeface="Corbel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43604" y="7875005"/>
            <a:ext cx="8537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МЛН. РУБ.</a:t>
            </a: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77386" y="8426034"/>
            <a:ext cx="1604969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>
                <a:solidFill>
                  <a:srgbClr val="C00000"/>
                </a:solidFill>
                <a:latin typeface="Corbel" pitchFamily="34" charset="0"/>
                <a:ea typeface="Tahoma" pitchFamily="34" charset="0"/>
                <a:cs typeface="Tahoma" pitchFamily="34" charset="0"/>
              </a:rPr>
              <a:t>50</a:t>
            </a:r>
            <a:endParaRPr lang="ru-RU" sz="3200" b="1" dirty="0">
              <a:solidFill>
                <a:srgbClr val="C00000"/>
              </a:solidFill>
              <a:latin typeface="Corbel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34024" y="8589157"/>
            <a:ext cx="8537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ЕД.</a:t>
            </a:r>
            <a:endParaRPr lang="ru-RU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3" name="Заголовок 1"/>
          <p:cNvSpPr txBox="1">
            <a:spLocks/>
          </p:cNvSpPr>
          <p:nvPr/>
        </p:nvSpPr>
        <p:spPr>
          <a:xfrm>
            <a:off x="93939" y="7224931"/>
            <a:ext cx="2092424" cy="426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2020– 2022 гг.</a:t>
            </a:r>
            <a:endParaRPr lang="ru-RU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18886" y="7546650"/>
            <a:ext cx="206747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о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бъем инвестиций</a:t>
            </a:r>
            <a:endParaRPr lang="ru-RU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93939" y="8294504"/>
            <a:ext cx="195305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рабочие места</a:t>
            </a:r>
            <a:endParaRPr lang="ru-RU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56" y="9036729"/>
            <a:ext cx="583622" cy="53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 descr="http://www.adm-sarapul.ru/city/promyshlennost/promynshlenost/vostochny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03" y="1402682"/>
            <a:ext cx="2101754" cy="125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Блок-схема: узел 31"/>
          <p:cNvSpPr/>
          <p:nvPr/>
        </p:nvSpPr>
        <p:spPr>
          <a:xfrm>
            <a:off x="1397522" y="1399501"/>
            <a:ext cx="652447" cy="630602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9B6D5"/>
              </a:solidFill>
            </a:endParaRPr>
          </a:p>
        </p:txBody>
      </p:sp>
      <p:pic>
        <p:nvPicPr>
          <p:cNvPr id="33" name="Picture 4" descr="http://vostoc.ru/upload/iblock/c7f/efqevgorrkdvpdkjcx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64" y="1493620"/>
            <a:ext cx="453361" cy="45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\\admin-server\profile\Tatarskih_A\Рабочий стол\ФОТО СЭМЗ\WhatsApp Image 2020-05-28 at 09.39.31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5"/>
          <a:stretch/>
        </p:blipFill>
        <p:spPr bwMode="auto">
          <a:xfrm>
            <a:off x="-40917" y="5107072"/>
            <a:ext cx="2128869" cy="137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07"/>
          <a:stretch/>
        </p:blipFill>
        <p:spPr bwMode="auto">
          <a:xfrm>
            <a:off x="1023517" y="5105241"/>
            <a:ext cx="1089691" cy="429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3480376" y="9010929"/>
            <a:ext cx="31707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СРЕДСТВА</a:t>
            </a:r>
          </a:p>
          <a:p>
            <a:pPr algn="just"/>
            <a:r>
              <a:rPr lang="ru-RU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Фонда развития моногородов, </a:t>
            </a:r>
          </a:p>
          <a:p>
            <a:pPr marL="171450" indent="-171450" algn="just">
              <a:buFontTx/>
              <a:buChar char="-"/>
            </a:pP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бюджета Удмуртской Республики,</a:t>
            </a:r>
          </a:p>
          <a:p>
            <a:pPr marL="171450" indent="-171450" algn="just">
              <a:buFontTx/>
              <a:buChar char="-"/>
            </a:pP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бюджета МО «Город Сарапул»</a:t>
            </a:r>
            <a:endParaRPr lang="ru-RU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7" name="Picture 2" descr="https://www.shareicon.net/download/2015/12/21/690730_highway_512x51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65" y="9101299"/>
            <a:ext cx="400884" cy="40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09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 rot="16200000">
            <a:off x="742895" y="3786574"/>
            <a:ext cx="5449727" cy="676005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35" y="157050"/>
            <a:ext cx="792820" cy="7248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157050"/>
            <a:ext cx="6657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ПРИВЕТСТВЕННОЕ СЛОВО</a:t>
            </a:r>
          </a:p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1277" y="5529064"/>
            <a:ext cx="62566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Город 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Сарапул Удмуртской Республики имеет выгодное географическое положение, расположен на пересечении важнейших транспортных артерий: железнодорожных, автомобильных и водных. В 50 км от нас - аэропорт.</a:t>
            </a:r>
          </a:p>
          <a:p>
            <a:pPr indent="457200" algn="just"/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Сарапуле активно развивается машиностроение, пищевая и легкая промышленность. Налажено сотрудничество с рядом европейских и азиатских стран. Кадровый потенциал сформирован предприятиями оборонно-промышленного комплекса, на которых базируется экономика города, а также наличием образовательных учреждений, осуществляющих подготовку специалистов по различным направлениям.</a:t>
            </a:r>
          </a:p>
          <a:p>
            <a:pPr indent="457200" algn="just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Статус 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территории опережающего социально-экономического развития открывает новые возможности для инвестиций, предоставляет инвесторам налоговые преференции, возможность строительства (реконструкции) объектов инфраструктуры, необходимых для реализации инвестиционных проектов.</a:t>
            </a:r>
          </a:p>
          <a:p>
            <a:pPr indent="457200" algn="just"/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Сотрудничать с Сарапулом - выгодно, надежно, перспективно. Открыты к диалогу и готовы к серьезной работе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!</a:t>
            </a:r>
          </a:p>
          <a:p>
            <a:pPr indent="457200" algn="just"/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Добро пожаловать в Сарапул!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96952" y="1720185"/>
            <a:ext cx="3661023" cy="5509200"/>
          </a:xfrm>
          <a:prstGeom prst="rect">
            <a:avLst/>
          </a:prstGeom>
          <a:effectLst>
            <a:softEdge rad="939800"/>
          </a:effectLst>
        </p:spPr>
        <p:txBody>
          <a:bodyPr wrap="square">
            <a:spAutoFit/>
          </a:bodyPr>
          <a:lstStyle/>
          <a:p>
            <a:pPr indent="457200" algn="just"/>
            <a:endParaRPr lang="ru-RU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Неоднократно 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протяжении своей богатой истории Сарапул развивался опережающими темпами. Он становился первым на территории современной Удмуртии в разных отраслях. В нашем городе впервые появились водопровод, железная дорога через Каму, электростанция, газета, отделение государственного банка, типография и не только. Мы каждый раз делали новый шаг вперед. Вот и  сегодня  мы готовы к новому этапу развития. </a:t>
            </a:r>
          </a:p>
          <a:p>
            <a:pPr indent="457200" algn="just"/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Предлагаем 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вам 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рассмотреть 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территорию опережающего 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социально-экономического развития «САРАПУЛ» в качестве возможной площадки для размещения производства компании.</a:t>
            </a:r>
          </a:p>
          <a:p>
            <a:pPr indent="457200" algn="just"/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Для успешного функционирования предприятия на территории города Сарапула 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компании 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будет обеспечена административная поддержка на каждой стадии реализации инвестиционного проекта.</a:t>
            </a:r>
          </a:p>
          <a:p>
            <a:pPr indent="457200" algn="just"/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1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17032" y="8867854"/>
            <a:ext cx="280831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Глава города Сарапула</a:t>
            </a:r>
          </a:p>
          <a:p>
            <a:pPr algn="r"/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В.М. Шестаков</a:t>
            </a:r>
            <a:endParaRPr lang="ru-RU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3072" y="920552"/>
            <a:ext cx="6736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/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Дорогие друзья! </a:t>
            </a:r>
          </a:p>
          <a:p>
            <a:pPr indent="457200" algn="ctr"/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Рады приветствовать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вас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от имени жителей нашего города!</a:t>
            </a:r>
          </a:p>
          <a:p>
            <a:endParaRPr lang="ru-RU" dirty="0"/>
          </a:p>
        </p:txBody>
      </p:sp>
      <p:pic>
        <p:nvPicPr>
          <p:cNvPr id="7170" name="Picture 2" descr="G:\ПРЕСС-СЛУЖБА\Шестаков Виктор Михайлович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57" y="2000672"/>
            <a:ext cx="2377915" cy="33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212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275" y="272482"/>
            <a:ext cx="792163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ый треугольник 9"/>
          <p:cNvSpPr/>
          <p:nvPr/>
        </p:nvSpPr>
        <p:spPr>
          <a:xfrm rot="16200000">
            <a:off x="786331" y="3847307"/>
            <a:ext cx="5424704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529" y="10540"/>
            <a:ext cx="2118327" cy="9911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272482"/>
            <a:ext cx="575641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ИНВЕСТИЦИОННАЯ    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ДЕЯТЕЛЬНОСТЬ 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8880" y="1139471"/>
            <a:ext cx="4320558" cy="7663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Инфраструктура по «Программе 1704»</a:t>
            </a:r>
          </a:p>
          <a:p>
            <a:pPr algn="just"/>
            <a:endParaRPr lang="ru-RU" sz="1200" b="1" dirty="0">
              <a:solidFill>
                <a:srgbClr val="99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Меры поддержки бизнесу в части финансирования строительства объектов инфраструктуры для реализации новых инвестиционных проектов осуществляется  также в 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рамках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постановления Правительства Российской Федерации от 19.10.2020 № 1704 «Об утверждении Правил определения новых инвестиционных проектов, в целях реализации которых средства бюджета субъекта Российской Федерации, высвобождаемые в результате снижения объема погашения задолженности субъекта Российской Федерации перед Российской Федерацией по бюджетным кредитам, подлежат направлению на осуществление субъектом Российской Федерации бюджетных инвестиций в объекты инфраструктуры» </a:t>
            </a:r>
          </a:p>
          <a:p>
            <a:pPr algn="just"/>
            <a:endParaRPr lang="ru-RU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В рамках соглашений о взаимодействии при реализации новых инвестиционных проектов:</a:t>
            </a:r>
          </a:p>
          <a:p>
            <a:pPr algn="just">
              <a:buFontTx/>
              <a:buChar char="-"/>
              <a:tabLst>
                <a:tab pos="266700" algn="l"/>
              </a:tabLst>
            </a:pP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с ООО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«Объединенная цветочная компания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 (проект «Организация цветочного производства»)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остроены и введены в эксплуатацию 3 объекта инфраструктуры (сети газо-, водо-, электроснабжения);</a:t>
            </a:r>
          </a:p>
          <a:p>
            <a:pPr algn="just">
              <a:buFontTx/>
              <a:buChar char="-"/>
              <a:tabLst>
                <a:tab pos="266700" algn="l"/>
              </a:tabLst>
            </a:pP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с ООО «ВБ Сарапул» (проект «Строительство </a:t>
            </a:r>
            <a:r>
              <a:rPr lang="ru-RU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логоцентра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Wildberries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») – 6 объектов обеспечивающей инфраструктуры (сети газо-, электро-, водоснабжения и водоотведения, ливневой канализации, связи);</a:t>
            </a:r>
          </a:p>
          <a:p>
            <a:pPr algn="just">
              <a:buFontTx/>
              <a:buChar char="-"/>
              <a:tabLst>
                <a:tab pos="266700" algn="l"/>
              </a:tabLst>
            </a:pP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с ООО «</a:t>
            </a:r>
            <a:r>
              <a:rPr lang="ru-RU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Индастриал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Платформ Групп Сарапул», ООО «ИЗТТ-Сарапул», ООО «ПМК», ООО «Сириус – инфракрасные технологии отопления» (проект «Строительство промышленного технопарка») – 6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объектов обеспечивающей инфраструктуры (сети газо-, электро-, водоснабжения и водоотведения, ливневой канализации, 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автомобильная дорога).</a:t>
            </a:r>
          </a:p>
          <a:p>
            <a:pPr algn="just"/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97240" y="2072680"/>
            <a:ext cx="1995184" cy="990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Организация цветочного производства</a:t>
            </a:r>
          </a:p>
          <a:p>
            <a:pPr algn="l"/>
            <a:r>
              <a:rPr lang="ru-RU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ООО «Объединенная цветочная компания»</a:t>
            </a:r>
            <a:endParaRPr lang="en-US" sz="1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49213" y="3165500"/>
            <a:ext cx="1604969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C00000"/>
                </a:solidFill>
                <a:latin typeface="Corbel" pitchFamily="34" charset="0"/>
                <a:ea typeface="Tahoma" pitchFamily="34" charset="0"/>
                <a:cs typeface="Tahoma" pitchFamily="34" charset="0"/>
              </a:rPr>
              <a:t>3 338</a:t>
            </a:r>
            <a:endParaRPr lang="ru-RU" sz="2400" b="1" dirty="0">
              <a:solidFill>
                <a:srgbClr val="C00000"/>
              </a:solidFill>
              <a:latin typeface="Corbel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52736" y="3224808"/>
            <a:ext cx="8537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МЛН. РУБ.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67847" y="3440832"/>
            <a:ext cx="1604969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C00000"/>
                </a:solidFill>
                <a:latin typeface="Corbel" pitchFamily="34" charset="0"/>
                <a:ea typeface="Tahoma" pitchFamily="34" charset="0"/>
                <a:cs typeface="Tahoma" pitchFamily="34" charset="0"/>
              </a:rPr>
              <a:t>250</a:t>
            </a:r>
            <a:endParaRPr lang="ru-RU" sz="2400" b="1" dirty="0">
              <a:solidFill>
                <a:srgbClr val="C00000"/>
              </a:solidFill>
              <a:latin typeface="Corbel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2440" y="2798117"/>
            <a:ext cx="2092424" cy="426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2019– 2025 гг.</a:t>
            </a:r>
            <a:endParaRPr lang="ru-RU" sz="1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5910" y="3080792"/>
            <a:ext cx="20674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о</a:t>
            </a:r>
            <a:r>
              <a:rPr lang="ru-RU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бъем инвестиций</a:t>
            </a:r>
            <a:endParaRPr lang="ru-RU" sz="1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92696" y="3584848"/>
            <a:ext cx="19530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рабочих мест</a:t>
            </a:r>
            <a:endParaRPr lang="ru-RU" sz="1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852936" y="9264769"/>
            <a:ext cx="869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МЛН. РУБ.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516091" y="9324748"/>
            <a:ext cx="3170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СРЕДСТВА</a:t>
            </a:r>
          </a:p>
          <a:p>
            <a:pPr marL="171450" indent="-171450" algn="just">
              <a:buFontTx/>
              <a:buChar char="-"/>
            </a:pP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бюджета Удмуртской Республики</a:t>
            </a: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58547" y="4736976"/>
            <a:ext cx="2323648" cy="990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Строительство </a:t>
            </a:r>
          </a:p>
          <a:p>
            <a:pPr algn="l"/>
            <a:r>
              <a:rPr lang="ru-RU" sz="1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логоцентра</a:t>
            </a:r>
            <a:r>
              <a:rPr lang="ru-RU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Wildberries</a:t>
            </a:r>
            <a:r>
              <a:rPr lang="ru-RU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ru-RU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ООО «ВБ Сарапул»</a:t>
            </a:r>
            <a:endParaRPr lang="en-US" sz="1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62881" y="5817096"/>
            <a:ext cx="1604969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C00000"/>
                </a:solidFill>
                <a:latin typeface="Corbel" pitchFamily="34" charset="0"/>
                <a:ea typeface="Tahoma" pitchFamily="34" charset="0"/>
                <a:cs typeface="Tahoma" pitchFamily="34" charset="0"/>
              </a:rPr>
              <a:t>2 178</a:t>
            </a:r>
            <a:endParaRPr lang="ru-RU" sz="2400" b="1" dirty="0">
              <a:solidFill>
                <a:srgbClr val="C00000"/>
              </a:solidFill>
              <a:latin typeface="Corbel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908720" y="5889104"/>
            <a:ext cx="8537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МЛН. РУБ.</a:t>
            </a:r>
          </a:p>
        </p:txBody>
      </p:sp>
      <p:sp>
        <p:nvSpPr>
          <p:cNvPr id="43" name="Заголовок 1"/>
          <p:cNvSpPr txBox="1">
            <a:spLocks/>
          </p:cNvSpPr>
          <p:nvPr/>
        </p:nvSpPr>
        <p:spPr>
          <a:xfrm>
            <a:off x="44624" y="5385048"/>
            <a:ext cx="2092424" cy="426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2020– 2026 гг.</a:t>
            </a:r>
            <a:endParaRPr lang="ru-RU" sz="1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4624" y="5673080"/>
            <a:ext cx="20674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о</a:t>
            </a:r>
            <a:r>
              <a:rPr lang="ru-RU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бъем инвестиций</a:t>
            </a:r>
            <a:endParaRPr lang="ru-RU" sz="1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1368975" y="9205542"/>
            <a:ext cx="1918749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800" b="1" dirty="0" smtClean="0">
                <a:solidFill>
                  <a:srgbClr val="C00000"/>
                </a:solidFill>
                <a:latin typeface="Corbel" pitchFamily="34" charset="0"/>
                <a:ea typeface="Tahoma" pitchFamily="34" charset="0"/>
                <a:cs typeface="Tahoma" pitchFamily="34" charset="0"/>
              </a:rPr>
              <a:t>340,8</a:t>
            </a:r>
            <a:endParaRPr lang="ru-RU" sz="4800" b="1" dirty="0">
              <a:solidFill>
                <a:srgbClr val="C00000"/>
              </a:solidFill>
              <a:latin typeface="Corbel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56" y="9231342"/>
            <a:ext cx="583622" cy="53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 descr="https://www.shareicon.net/download/2015/12/21/690730_highway_512x5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65" y="9295912"/>
            <a:ext cx="400884" cy="40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7"/>
          <a:stretch/>
        </p:blipFill>
        <p:spPr bwMode="auto">
          <a:xfrm>
            <a:off x="142931" y="6544816"/>
            <a:ext cx="1944000" cy="111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1"/>
          <a:stretch/>
        </p:blipFill>
        <p:spPr bwMode="auto">
          <a:xfrm>
            <a:off x="163252" y="1118073"/>
            <a:ext cx="1944000" cy="109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/>
          <p:nvPr/>
        </p:nvPicPr>
        <p:blipFill rotWithShape="1">
          <a:blip r:embed="rId7"/>
          <a:srcRect l="19945" t="7479" r="72420" b="78158"/>
          <a:stretch/>
        </p:blipFill>
        <p:spPr bwMode="auto">
          <a:xfrm>
            <a:off x="1759452" y="1103479"/>
            <a:ext cx="376485" cy="3931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005"/>
          <a:stretch/>
        </p:blipFill>
        <p:spPr bwMode="auto">
          <a:xfrm>
            <a:off x="163456" y="3872880"/>
            <a:ext cx="1944000" cy="1110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8"/>
          <a:stretch/>
        </p:blipFill>
        <p:spPr bwMode="auto">
          <a:xfrm>
            <a:off x="1179647" y="3872880"/>
            <a:ext cx="931613" cy="277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45406" y="6544816"/>
            <a:ext cx="866695" cy="310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553" y="6537176"/>
            <a:ext cx="866695" cy="31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Заголовок 1"/>
          <p:cNvSpPr txBox="1">
            <a:spLocks/>
          </p:cNvSpPr>
          <p:nvPr/>
        </p:nvSpPr>
        <p:spPr>
          <a:xfrm>
            <a:off x="81342" y="7401272"/>
            <a:ext cx="2323648" cy="990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Строительство </a:t>
            </a:r>
          </a:p>
          <a:p>
            <a:pPr algn="l"/>
            <a:r>
              <a:rPr lang="ru-RU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промышленного технопарка</a:t>
            </a:r>
          </a:p>
          <a:p>
            <a:pPr algn="l"/>
            <a:r>
              <a:rPr lang="ru-RU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ООО «</a:t>
            </a:r>
            <a:r>
              <a:rPr lang="ru-RU" sz="100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АйПиДжи</a:t>
            </a:r>
            <a:r>
              <a:rPr lang="ru-RU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Сарапул»</a:t>
            </a:r>
            <a:endParaRPr lang="en-US" sz="1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9" name="Заголовок 1"/>
          <p:cNvSpPr txBox="1">
            <a:spLocks/>
          </p:cNvSpPr>
          <p:nvPr/>
        </p:nvSpPr>
        <p:spPr>
          <a:xfrm>
            <a:off x="112440" y="8029301"/>
            <a:ext cx="2092424" cy="426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2022– 2029 гг.</a:t>
            </a:r>
            <a:endParaRPr lang="ru-RU" sz="1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06454" y="8307179"/>
            <a:ext cx="20674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о</a:t>
            </a:r>
            <a:r>
              <a:rPr lang="ru-RU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бъем инвестиций</a:t>
            </a:r>
            <a:endParaRPr lang="ru-RU" sz="1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116632" y="8409384"/>
            <a:ext cx="1604969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C00000"/>
                </a:solidFill>
                <a:latin typeface="Corbel" pitchFamily="34" charset="0"/>
                <a:ea typeface="Tahoma" pitchFamily="34" charset="0"/>
                <a:cs typeface="Tahoma" pitchFamily="34" charset="0"/>
              </a:rPr>
              <a:t>1 575</a:t>
            </a:r>
            <a:endParaRPr lang="ru-RU" sz="2400" b="1" dirty="0">
              <a:solidFill>
                <a:srgbClr val="C00000"/>
              </a:solidFill>
              <a:latin typeface="Corbel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962471" y="8481392"/>
            <a:ext cx="8537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МЛН. РУБ.</a:t>
            </a: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44624" y="6105128"/>
            <a:ext cx="1604969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C00000"/>
                </a:solidFill>
                <a:latin typeface="Corbel" pitchFamily="34" charset="0"/>
                <a:ea typeface="Tahoma" pitchFamily="34" charset="0"/>
                <a:cs typeface="Tahoma" pitchFamily="34" charset="0"/>
              </a:rPr>
              <a:t>2 500</a:t>
            </a:r>
            <a:endParaRPr lang="ru-RU" sz="2400" b="1" dirty="0">
              <a:solidFill>
                <a:srgbClr val="C00000"/>
              </a:solidFill>
              <a:latin typeface="Corbel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827871" y="6249144"/>
            <a:ext cx="19530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рабочих мест</a:t>
            </a:r>
            <a:endParaRPr lang="ru-RU" sz="1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8" name="Заголовок 1"/>
          <p:cNvSpPr txBox="1">
            <a:spLocks/>
          </p:cNvSpPr>
          <p:nvPr/>
        </p:nvSpPr>
        <p:spPr>
          <a:xfrm>
            <a:off x="118503" y="8697416"/>
            <a:ext cx="1604969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>
                <a:solidFill>
                  <a:srgbClr val="C00000"/>
                </a:solidFill>
                <a:latin typeface="Corbel" pitchFamily="34" charset="0"/>
                <a:ea typeface="Tahoma" pitchFamily="34" charset="0"/>
                <a:cs typeface="Tahoma" pitchFamily="34" charset="0"/>
              </a:rPr>
              <a:t>333</a:t>
            </a:r>
            <a:endParaRPr lang="ru-RU" sz="2400" b="1" dirty="0">
              <a:solidFill>
                <a:srgbClr val="C00000"/>
              </a:solidFill>
              <a:latin typeface="Corbel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692696" y="8841432"/>
            <a:ext cx="19530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рабочих места</a:t>
            </a:r>
            <a:endParaRPr lang="ru-RU" sz="10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66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авнобедренный треугольник 38"/>
          <p:cNvSpPr/>
          <p:nvPr/>
        </p:nvSpPr>
        <p:spPr>
          <a:xfrm rot="995627" flipH="1" flipV="1">
            <a:off x="4348601" y="4598134"/>
            <a:ext cx="2071962" cy="310856"/>
          </a:xfrm>
          <a:prstGeom prst="triangle">
            <a:avLst/>
          </a:prstGeom>
          <a:solidFill>
            <a:srgbClr val="1FB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 rot="995627" flipH="1" flipV="1">
            <a:off x="4305297" y="2771979"/>
            <a:ext cx="2071962" cy="310856"/>
          </a:xfrm>
          <a:prstGeom prst="triangle">
            <a:avLst/>
          </a:prstGeom>
          <a:solidFill>
            <a:srgbClr val="1FB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275" y="272482"/>
            <a:ext cx="792163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ый треугольник 9"/>
          <p:cNvSpPr/>
          <p:nvPr/>
        </p:nvSpPr>
        <p:spPr>
          <a:xfrm rot="16200000">
            <a:off x="786331" y="3847307"/>
            <a:ext cx="5424704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25904" y="7964"/>
            <a:ext cx="2118327" cy="9911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272482"/>
            <a:ext cx="575641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ИНВЕСТИЦИОННАЯ    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ДЕЯТЕЛЬНОСТЬ 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92424" y="1280592"/>
            <a:ext cx="4765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 опережающего развития «Сарапул» (ТОР «Сарапул»)</a:t>
            </a:r>
            <a:endParaRPr lang="ru-RU" b="1" dirty="0">
              <a:solidFill>
                <a:srgbClr val="99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0" y="2005608"/>
            <a:ext cx="627889" cy="67970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88" y="3656856"/>
            <a:ext cx="649225" cy="658369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1352520" y="2288704"/>
            <a:ext cx="1907064" cy="501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05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ФЕДЕРАЛЬНЫЙ ЗАКОН </a:t>
            </a:r>
            <a:endParaRPr lang="ru-RU" sz="1050" b="1" cap="all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120000"/>
              </a:lnSpc>
            </a:pPr>
            <a:r>
              <a:rPr lang="ru-RU" sz="105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ОТ 29 ДЕКАБРЯ 2014 Г. </a:t>
            </a:r>
            <a:endParaRPr lang="ru-RU" sz="1050" b="1" cap="all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120000"/>
              </a:lnSpc>
            </a:pPr>
            <a:r>
              <a:rPr lang="ru-RU" sz="105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№473-ФЗ </a:t>
            </a: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1352521" y="3875364"/>
            <a:ext cx="2436520" cy="501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05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ПОСТАНОВЛЕНИЕ ПРАВИТЕЛЬСТВА РФ </a:t>
            </a:r>
            <a:r>
              <a:rPr lang="ru-RU" sz="1050" b="1" cap="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 </a:t>
            </a:r>
            <a:r>
              <a:rPr lang="ru-RU" sz="105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22 ИЮНЯ 2015 Г. №614 </a:t>
            </a:r>
            <a:endParaRPr lang="ru-RU" sz="1050" b="1" cap="all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120000"/>
              </a:lnSpc>
            </a:pPr>
            <a:r>
              <a:rPr lang="ru-RU" sz="700" b="1" cap="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(с изменениями) </a:t>
            </a:r>
            <a:endParaRPr lang="ru-RU" sz="700" b="1" cap="all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74" y="5745088"/>
            <a:ext cx="649225" cy="658369"/>
          </a:xfrm>
          <a:prstGeom prst="rect">
            <a:avLst/>
          </a:prstGeom>
        </p:spPr>
      </p:pic>
      <p:sp>
        <p:nvSpPr>
          <p:cNvPr id="33" name="Заголовок 1"/>
          <p:cNvSpPr txBox="1">
            <a:spLocks/>
          </p:cNvSpPr>
          <p:nvPr/>
        </p:nvSpPr>
        <p:spPr>
          <a:xfrm>
            <a:off x="1382618" y="5901885"/>
            <a:ext cx="2611533" cy="501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05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ПОСТАНОВЛЕНИЕ ПРАВИТЕЛЬСТВА РФ </a:t>
            </a:r>
            <a:endParaRPr lang="ru-RU" sz="1050" b="1" cap="all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l">
              <a:lnSpc>
                <a:spcPct val="120000"/>
              </a:lnSpc>
            </a:pPr>
            <a:r>
              <a:rPr lang="ru-RU" sz="1050" b="1" cap="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 29.09.2017 </a:t>
            </a:r>
            <a:r>
              <a:rPr lang="ru-RU" sz="105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Г.  № </a:t>
            </a:r>
            <a:r>
              <a:rPr lang="ru-RU" sz="1050" b="1" cap="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1178 </a:t>
            </a:r>
          </a:p>
          <a:p>
            <a:pPr algn="l">
              <a:lnSpc>
                <a:spcPct val="120000"/>
              </a:lnSpc>
            </a:pPr>
            <a:r>
              <a:rPr lang="ru-RU" sz="700" b="1" cap="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(с  </a:t>
            </a:r>
            <a:r>
              <a:rPr lang="ru-RU" sz="700" b="1" cap="all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иЗменениями</a:t>
            </a:r>
            <a:r>
              <a:rPr lang="ru-RU" sz="700" b="1" cap="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 </a:t>
            </a:r>
            <a:endParaRPr lang="ru-RU" sz="700" b="1" cap="all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6" y="7451718"/>
            <a:ext cx="649225" cy="658369"/>
          </a:xfrm>
          <a:prstGeom prst="rect">
            <a:avLst/>
          </a:prstGeom>
        </p:spPr>
      </p:pic>
      <p:sp>
        <p:nvSpPr>
          <p:cNvPr id="21" name="Заголовок 1"/>
          <p:cNvSpPr txBox="1">
            <a:spLocks/>
          </p:cNvSpPr>
          <p:nvPr/>
        </p:nvSpPr>
        <p:spPr>
          <a:xfrm>
            <a:off x="1379170" y="7532426"/>
            <a:ext cx="2611533" cy="501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05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ПОСТАНОВЛЕНИЕ ПРАВИТЕЛЬСТВА </a:t>
            </a:r>
            <a:r>
              <a:rPr lang="ru-RU" sz="1050" b="1" cap="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УР </a:t>
            </a:r>
          </a:p>
          <a:p>
            <a:pPr algn="l">
              <a:lnSpc>
                <a:spcPct val="120000"/>
              </a:lnSpc>
            </a:pPr>
            <a:r>
              <a:rPr lang="ru-RU" sz="1050" b="1" cap="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ОТ 29.04.2019 </a:t>
            </a:r>
            <a:r>
              <a:rPr lang="ru-RU" sz="105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Г.  № </a:t>
            </a:r>
            <a:r>
              <a:rPr lang="ru-RU" sz="1050" b="1" cap="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167 </a:t>
            </a:r>
          </a:p>
          <a:p>
            <a:pPr algn="l">
              <a:lnSpc>
                <a:spcPct val="120000"/>
              </a:lnSpc>
            </a:pPr>
            <a:r>
              <a:rPr lang="ru-RU" sz="700" b="1" cap="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(с изменениями) </a:t>
            </a:r>
            <a:endParaRPr lang="ru-RU" sz="700" b="1" cap="all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6270" y="2840158"/>
            <a:ext cx="5962231" cy="729449"/>
          </a:xfrm>
          <a:prstGeom prst="rect">
            <a:avLst/>
          </a:prstGeom>
          <a:solidFill>
            <a:srgbClr val="1FB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650429" y="2927407"/>
            <a:ext cx="5014655" cy="5549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100" cap="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 ТЕРРИТОРИЯХ ОПЕРЕЖАЮЩЕГО </a:t>
            </a:r>
            <a:r>
              <a:rPr lang="ru-RU" sz="1100" cap="all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РАЗВИТИЯ </a:t>
            </a:r>
            <a:r>
              <a:rPr lang="ru-RU" sz="1100" cap="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РОССИЙСКОЙ ФЕДЕРАЦИИ»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59576" y="4677600"/>
            <a:ext cx="5962231" cy="960824"/>
          </a:xfrm>
          <a:prstGeom prst="rect">
            <a:avLst/>
          </a:prstGeom>
          <a:solidFill>
            <a:srgbClr val="1FB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650429" y="4703068"/>
            <a:ext cx="5374990" cy="909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100" cap="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«ОБ ОСОБЕННОСТЯХ СОЗДАНИЯ ТЕРРИТОРИЙ ОПЕРЕЖАЮЩЕГО </a:t>
            </a:r>
            <a:r>
              <a:rPr lang="ru-RU" sz="1100" cap="all" dirty="0" err="1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РАЗВИтИЯ</a:t>
            </a:r>
            <a:r>
              <a:rPr lang="ru-RU" sz="1100" cap="all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100" cap="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ТЕРРИТОРИЯХ МОНОПРОФИЛЬНЫХ МУНИЦИПАЛЬНЫХ ОБРАЗОВАНИЙ  РОССИЙСКОЙ ФЕДЕРАЦИИ (МОНОГОРОДОВ)»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53173" y="6613083"/>
            <a:ext cx="5962231" cy="729449"/>
          </a:xfrm>
          <a:prstGeom prst="rect">
            <a:avLst/>
          </a:prstGeom>
          <a:solidFill>
            <a:srgbClr val="1FB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660791" y="6555796"/>
            <a:ext cx="5374990" cy="7221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100" cap="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 СОЗДАНИИ ТЕРРИТОРИИ ОПЕРЕЖАЮЩЕГО СОЦИАЛЬНО–ЭКОНОМИЧЕСКОГО </a:t>
            </a:r>
            <a:r>
              <a:rPr lang="ru-RU" sz="1100" cap="all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РАЗВИТИЯ «САРАПУЛ</a:t>
            </a:r>
            <a:r>
              <a:rPr lang="ru-RU" sz="1100" cap="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 </a:t>
            </a:r>
          </a:p>
        </p:txBody>
      </p:sp>
      <p:sp>
        <p:nvSpPr>
          <p:cNvPr id="40" name="Равнобедренный треугольник 39"/>
          <p:cNvSpPr/>
          <p:nvPr/>
        </p:nvSpPr>
        <p:spPr>
          <a:xfrm rot="995627" flipH="1" flipV="1">
            <a:off x="4353437" y="6457655"/>
            <a:ext cx="2071962" cy="310856"/>
          </a:xfrm>
          <a:prstGeom prst="triangle">
            <a:avLst/>
          </a:prstGeom>
          <a:solidFill>
            <a:srgbClr val="1FB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Равнобедренный треугольник 40"/>
          <p:cNvSpPr/>
          <p:nvPr/>
        </p:nvSpPr>
        <p:spPr>
          <a:xfrm rot="995627" flipH="1" flipV="1">
            <a:off x="4305296" y="8181948"/>
            <a:ext cx="2071962" cy="310856"/>
          </a:xfrm>
          <a:prstGeom prst="triangle">
            <a:avLst/>
          </a:prstGeom>
          <a:solidFill>
            <a:srgbClr val="1FB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16269" y="8301371"/>
            <a:ext cx="5962231" cy="1296144"/>
          </a:xfrm>
          <a:prstGeom prst="rect">
            <a:avLst/>
          </a:prstGeom>
          <a:solidFill>
            <a:srgbClr val="1FB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660791" y="8588382"/>
            <a:ext cx="5725529" cy="7221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000" cap="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«ОБ ОСОБЕННОСТЯХ ФУНКЦИОНИРОВАНИЯ ТЕРРИТОРИЙ </a:t>
            </a:r>
            <a:r>
              <a:rPr lang="ru-RU" sz="1000" cap="all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ОПЕРЕЖАЮЩЕГО СОЦИАЛЬНО-ЭКОНОМИЧЕСКОГО </a:t>
            </a:r>
            <a:r>
              <a:rPr lang="ru-RU" sz="1000" cap="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РАЗВИТИЯ, </a:t>
            </a:r>
            <a:r>
              <a:rPr lang="ru-RU" sz="1000" cap="all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СОЗДАВАЕМЫХ НА </a:t>
            </a:r>
            <a:r>
              <a:rPr lang="ru-RU" sz="1000" cap="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ТЕРРИТОРИЯХ МОНОПРОФИЛЬНЫХ МУНИЦИПАЛЬНЫХ </a:t>
            </a:r>
            <a:r>
              <a:rPr lang="ru-RU" sz="1000" cap="all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ОБРАЗОВАНИЙ (</a:t>
            </a:r>
            <a:r>
              <a:rPr lang="ru-RU" sz="1000" cap="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МОНОГОРОДОВ) В УДМУРТСКОЙ РЕСПУБЛИКЕ, И </a:t>
            </a:r>
            <a:r>
              <a:rPr lang="ru-RU" sz="1000" cap="all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ПРИЗНАНИИ УТРАТИВШИМ </a:t>
            </a:r>
            <a:r>
              <a:rPr lang="ru-RU" sz="1000" cap="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СИЛУ ПОСТАНОВЛЕНИЯ </a:t>
            </a:r>
            <a:r>
              <a:rPr lang="ru-RU" sz="1000" cap="all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ПРАВИТЕЛЬСТВА УДМУРТСКОЙ </a:t>
            </a:r>
            <a:r>
              <a:rPr lang="ru-RU" sz="1000" cap="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РЕСПУБЛИКИ ОТ 28 ДЕКАБРЯ 2017 ГОДА N </a:t>
            </a:r>
            <a:r>
              <a:rPr lang="ru-RU" sz="1000" cap="all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567 «ОБ </a:t>
            </a:r>
            <a:r>
              <a:rPr lang="ru-RU" sz="1000" cap="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ОСОБЕННОСТЯХ ФУНКЦИОНИРОВАНИЯ ТЕРРИТОРИИ </a:t>
            </a:r>
            <a:r>
              <a:rPr lang="ru-RU" sz="1000" cap="all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ОПЕРЕЖАЮЩЕГО СОЦИАЛЬНО-ЭКОНОМИЧЕСКОГО </a:t>
            </a:r>
            <a:r>
              <a:rPr lang="ru-RU" sz="1000" cap="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РАЗВИТИЯ </a:t>
            </a:r>
            <a:r>
              <a:rPr lang="ru-RU" sz="1000" cap="all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«САРАПУЛ» </a:t>
            </a:r>
            <a:endParaRPr lang="ru-RU" sz="1000" cap="all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60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275" y="272482"/>
            <a:ext cx="792163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ый треугольник 9"/>
          <p:cNvSpPr/>
          <p:nvPr/>
        </p:nvSpPr>
        <p:spPr>
          <a:xfrm rot="16200000">
            <a:off x="786331" y="3847307"/>
            <a:ext cx="5424704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25903" y="-5012"/>
            <a:ext cx="2118327" cy="9911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272482"/>
            <a:ext cx="575641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ИНВЕСТИЦИОННАЯ    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ДЕЯТЕЛЬНОСТЬ 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8880" y="1113411"/>
            <a:ext cx="4320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Преимущества ТОР</a:t>
            </a:r>
            <a:endParaRPr lang="ru-RU" b="1" dirty="0">
              <a:solidFill>
                <a:srgbClr val="99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b="1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для инвесторов 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539552" y="2628897"/>
            <a:ext cx="1080120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НАЛОГ НА ПРИБЫЛЬ</a:t>
            </a:r>
            <a:endParaRPr lang="ru-RU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60" y="1761532"/>
            <a:ext cx="679705" cy="743714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47564" y="2932810"/>
            <a:ext cx="864096" cy="72008"/>
          </a:xfrm>
          <a:prstGeom prst="rect">
            <a:avLst/>
          </a:prstGeom>
          <a:solidFill>
            <a:srgbClr val="0EB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512350" y="4109118"/>
            <a:ext cx="1214132" cy="387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40000"/>
              </a:lnSpc>
            </a:pPr>
            <a:r>
              <a:rPr lang="ru-RU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НАЛОГ НА  ИМУЩЕСТВО</a:t>
            </a:r>
            <a:endParaRPr lang="ru-RU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89531" y="4556653"/>
            <a:ext cx="864096" cy="72008"/>
          </a:xfrm>
          <a:prstGeom prst="rect">
            <a:avLst/>
          </a:prstGeom>
          <a:solidFill>
            <a:srgbClr val="0EB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41" y="3322096"/>
            <a:ext cx="862586" cy="722377"/>
          </a:xfrm>
          <a:prstGeom prst="rect">
            <a:avLst/>
          </a:prstGeom>
        </p:spPr>
      </p:pic>
      <p:cxnSp>
        <p:nvCxnSpPr>
          <p:cNvPr id="38" name="Прямая соединительная линия 37"/>
          <p:cNvCxnSpPr/>
          <p:nvPr/>
        </p:nvCxnSpPr>
        <p:spPr>
          <a:xfrm>
            <a:off x="2348880" y="2652170"/>
            <a:ext cx="2376264" cy="0"/>
          </a:xfrm>
          <a:prstGeom prst="line">
            <a:avLst/>
          </a:prstGeom>
          <a:ln w="19050" cap="rnd">
            <a:solidFill>
              <a:schemeClr val="accent5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Заголовок 1"/>
          <p:cNvSpPr txBox="1">
            <a:spLocks/>
          </p:cNvSpPr>
          <p:nvPr/>
        </p:nvSpPr>
        <p:spPr>
          <a:xfrm>
            <a:off x="3989860" y="2098407"/>
            <a:ext cx="604604" cy="252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 ЛЕТ</a:t>
            </a:r>
            <a:endParaRPr lang="ru-RU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4007143" y="2343586"/>
            <a:ext cx="2300458" cy="2211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С МОМЕНТА ПЕРВОЙ ПРИБЫЛИ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867" y="3574927"/>
            <a:ext cx="295657" cy="295657"/>
          </a:xfrm>
          <a:prstGeom prst="rect">
            <a:avLst/>
          </a:prstGeom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2201092" y="2099092"/>
            <a:ext cx="900179" cy="355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5%</a:t>
            </a:r>
            <a:endParaRPr lang="ru-RU" sz="11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5" name="Заголовок 1"/>
          <p:cNvSpPr txBox="1">
            <a:spLocks/>
          </p:cNvSpPr>
          <p:nvPr/>
        </p:nvSpPr>
        <p:spPr>
          <a:xfrm>
            <a:off x="2386090" y="2874875"/>
            <a:ext cx="604604" cy="252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13%</a:t>
            </a:r>
            <a:endParaRPr lang="ru-RU" sz="11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3879752" y="2825039"/>
            <a:ext cx="1311348" cy="252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с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6-го ГОДА</a:t>
            </a:r>
            <a:endParaRPr lang="ru-RU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8" name="Заголовок 1"/>
          <p:cNvSpPr txBox="1">
            <a:spLocks/>
          </p:cNvSpPr>
          <p:nvPr/>
        </p:nvSpPr>
        <p:spPr>
          <a:xfrm>
            <a:off x="4033672" y="3096217"/>
            <a:ext cx="2201190" cy="216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С МОМЕНТА ПЕРВОЙ ПРИБЫЛИ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230" y="2158522"/>
            <a:ext cx="295657" cy="295657"/>
          </a:xfrm>
          <a:prstGeom prst="rect">
            <a:avLst/>
          </a:prstGeom>
        </p:spPr>
      </p:pic>
      <p:sp>
        <p:nvSpPr>
          <p:cNvPr id="59" name="Заголовок 1"/>
          <p:cNvSpPr txBox="1">
            <a:spLocks/>
          </p:cNvSpPr>
          <p:nvPr/>
        </p:nvSpPr>
        <p:spPr>
          <a:xfrm>
            <a:off x="2348880" y="3574927"/>
            <a:ext cx="604604" cy="252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0%</a:t>
            </a:r>
            <a:endParaRPr lang="ru-RU" sz="11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3" name="Заголовок 1"/>
          <p:cNvSpPr txBox="1">
            <a:spLocks/>
          </p:cNvSpPr>
          <p:nvPr/>
        </p:nvSpPr>
        <p:spPr>
          <a:xfrm>
            <a:off x="4019318" y="3521935"/>
            <a:ext cx="604604" cy="252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 ЛЕТ</a:t>
            </a:r>
            <a:endParaRPr lang="ru-RU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4" name="Заголовок 1"/>
          <p:cNvSpPr txBox="1">
            <a:spLocks/>
          </p:cNvSpPr>
          <p:nvPr/>
        </p:nvSpPr>
        <p:spPr>
          <a:xfrm>
            <a:off x="3913272" y="3630293"/>
            <a:ext cx="3260144" cy="540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С </a:t>
            </a:r>
            <a:r>
              <a:rPr lang="ru-RU" sz="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МОМЕНТА  ВКЛЮЧЕНИЯ  В РЕЕСТР ТОР</a:t>
            </a:r>
            <a:endParaRPr lang="ru-RU" sz="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2345070" y="4061847"/>
            <a:ext cx="2376264" cy="0"/>
          </a:xfrm>
          <a:prstGeom prst="line">
            <a:avLst/>
          </a:prstGeom>
          <a:ln w="19050" cap="rnd">
            <a:solidFill>
              <a:schemeClr val="accent5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Заголовок 1"/>
          <p:cNvSpPr txBox="1">
            <a:spLocks/>
          </p:cNvSpPr>
          <p:nvPr/>
        </p:nvSpPr>
        <p:spPr>
          <a:xfrm>
            <a:off x="2379078" y="4150991"/>
            <a:ext cx="604604" cy="252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1,1%</a:t>
            </a:r>
            <a:endParaRPr lang="ru-RU" sz="11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568" y="2800560"/>
            <a:ext cx="295657" cy="295657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231" y="4120114"/>
            <a:ext cx="295657" cy="295657"/>
          </a:xfrm>
          <a:prstGeom prst="rect">
            <a:avLst/>
          </a:prstGeom>
        </p:spPr>
      </p:pic>
      <p:sp>
        <p:nvSpPr>
          <p:cNvPr id="71" name="Заголовок 1"/>
          <p:cNvSpPr txBox="1">
            <a:spLocks/>
          </p:cNvSpPr>
          <p:nvPr/>
        </p:nvSpPr>
        <p:spPr>
          <a:xfrm>
            <a:off x="3930008" y="4267943"/>
            <a:ext cx="2927992" cy="3862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С </a:t>
            </a:r>
            <a:r>
              <a:rPr lang="ru-RU" sz="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МОМЕНТА  ВКЛЮЧЕНИЯ  В РЕЕСТР ТОР</a:t>
            </a:r>
            <a:endParaRPr lang="ru-RU" sz="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5" name="Рисунок 8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15" y="5080207"/>
            <a:ext cx="295657" cy="295657"/>
          </a:xfrm>
          <a:prstGeom prst="rect">
            <a:avLst/>
          </a:prstGeom>
        </p:spPr>
      </p:pic>
      <p:sp>
        <p:nvSpPr>
          <p:cNvPr id="91" name="Заголовок 1"/>
          <p:cNvSpPr txBox="1">
            <a:spLocks/>
          </p:cNvSpPr>
          <p:nvPr/>
        </p:nvSpPr>
        <p:spPr>
          <a:xfrm>
            <a:off x="2420888" y="5155140"/>
            <a:ext cx="604604" cy="252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100" b="1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0%</a:t>
            </a:r>
            <a:endParaRPr lang="ru-RU" sz="11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3" name="Picture 2" descr="http://www.biznes-portal.com/images/GOODS/960795_4304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97" y="4880992"/>
            <a:ext cx="1346399" cy="102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Заголовок 1"/>
          <p:cNvSpPr txBox="1">
            <a:spLocks/>
          </p:cNvSpPr>
          <p:nvPr/>
        </p:nvSpPr>
        <p:spPr>
          <a:xfrm>
            <a:off x="349046" y="5741252"/>
            <a:ext cx="1489159" cy="326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40000"/>
              </a:lnSpc>
            </a:pPr>
            <a:r>
              <a:rPr lang="ru-RU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НАЛОГ НА ЗЕМЛЮ</a:t>
            </a:r>
            <a:endParaRPr lang="ru-RU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647564" y="6080493"/>
            <a:ext cx="864096" cy="72008"/>
          </a:xfrm>
          <a:prstGeom prst="rect">
            <a:avLst/>
          </a:prstGeom>
          <a:solidFill>
            <a:srgbClr val="0EB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16"/>
          <a:stretch/>
        </p:blipFill>
        <p:spPr bwMode="auto">
          <a:xfrm>
            <a:off x="491750" y="6327595"/>
            <a:ext cx="1255332" cy="96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Заголовок 1"/>
          <p:cNvSpPr txBox="1">
            <a:spLocks/>
          </p:cNvSpPr>
          <p:nvPr/>
        </p:nvSpPr>
        <p:spPr>
          <a:xfrm>
            <a:off x="268842" y="7278055"/>
            <a:ext cx="1972027" cy="3260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0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УПРОЩЕННАЯ СИСТЕМА НАЛОГООБЛОЖЕНИЯ</a:t>
            </a:r>
            <a:endParaRPr lang="ru-RU" sz="10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670015" y="7617296"/>
            <a:ext cx="864096" cy="72008"/>
          </a:xfrm>
          <a:prstGeom prst="rect">
            <a:avLst/>
          </a:prstGeom>
          <a:solidFill>
            <a:srgbClr val="0EB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15" y="6848770"/>
            <a:ext cx="295657" cy="295657"/>
          </a:xfrm>
          <a:prstGeom prst="rect">
            <a:avLst/>
          </a:prstGeom>
        </p:spPr>
      </p:pic>
      <p:sp>
        <p:nvSpPr>
          <p:cNvPr id="53" name="Заголовок 1"/>
          <p:cNvSpPr txBox="1">
            <a:spLocks/>
          </p:cNvSpPr>
          <p:nvPr/>
        </p:nvSpPr>
        <p:spPr>
          <a:xfrm>
            <a:off x="4019318" y="6833392"/>
            <a:ext cx="2201190" cy="423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 СРОК ДЕЙСТВИЯ ТОР</a:t>
            </a:r>
            <a:endParaRPr lang="ru-RU" sz="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2425916" y="6556943"/>
            <a:ext cx="604604" cy="252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100" b="1" dirty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ru-RU" sz="1100" b="1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  <a:endParaRPr lang="ru-RU" sz="11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2425916" y="7028717"/>
            <a:ext cx="604604" cy="252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100" b="1" dirty="0" smtClean="0">
                <a:solidFill>
                  <a:srgbClr val="FF505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5%</a:t>
            </a:r>
            <a:endParaRPr lang="ru-RU" sz="1100" b="1" dirty="0">
              <a:solidFill>
                <a:srgbClr val="FF505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414020" y="6786738"/>
            <a:ext cx="1218603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00" b="1" cap="small" spc="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ОБЪЕКТ: ДОХОДЫ</a:t>
            </a:r>
            <a:endParaRPr lang="ru-RU" sz="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426546" y="7280745"/>
            <a:ext cx="2735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b="1" cap="small" spc="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ОБЪЕКТ: </a:t>
            </a:r>
          </a:p>
          <a:p>
            <a:r>
              <a:rPr lang="ru-RU" sz="700" b="1" cap="small" spc="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ДОХОДЫ–РАСХОДЫ</a:t>
            </a:r>
            <a:endParaRPr lang="ru-RU" sz="7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5" name="Заголовок 1"/>
          <p:cNvSpPr txBox="1">
            <a:spLocks/>
          </p:cNvSpPr>
          <p:nvPr/>
        </p:nvSpPr>
        <p:spPr>
          <a:xfrm>
            <a:off x="3911343" y="4088904"/>
            <a:ext cx="1083759" cy="252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с</a:t>
            </a:r>
            <a:r>
              <a:rPr lang="ru-RU" sz="11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6-го ГОДА</a:t>
            </a:r>
            <a:endParaRPr lang="ru-RU" sz="11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0" name="Заголовок 1"/>
          <p:cNvSpPr txBox="1">
            <a:spLocks/>
          </p:cNvSpPr>
          <p:nvPr/>
        </p:nvSpPr>
        <p:spPr>
          <a:xfrm>
            <a:off x="4106411" y="5033192"/>
            <a:ext cx="2201190" cy="423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8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НА СРОК ДЕЙСТВИЯ ТОР</a:t>
            </a:r>
            <a:endParaRPr lang="ru-RU" sz="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47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25903" y="-5012"/>
            <a:ext cx="2118327" cy="9911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275" y="272482"/>
            <a:ext cx="792163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ый треугольник 9"/>
          <p:cNvSpPr/>
          <p:nvPr/>
        </p:nvSpPr>
        <p:spPr>
          <a:xfrm rot="16200000">
            <a:off x="786331" y="3847307"/>
            <a:ext cx="5424704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72482"/>
            <a:ext cx="575641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ИНВЕСТИЦИОННАЯ    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ДЕЯТЕЛЬНОСТЬ 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48880" y="1280592"/>
            <a:ext cx="4320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Условия получения статуса резидента ТОР</a:t>
            </a:r>
            <a:endParaRPr lang="ru-RU" b="1" dirty="0">
              <a:solidFill>
                <a:srgbClr val="99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31" y="2232802"/>
            <a:ext cx="1057658" cy="85649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11" y="3540944"/>
            <a:ext cx="1057658" cy="85649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3" y="4948275"/>
            <a:ext cx="1130810" cy="917450"/>
          </a:xfrm>
          <a:prstGeom prst="rect">
            <a:avLst/>
          </a:prstGeom>
        </p:spPr>
      </p:pic>
      <p:sp>
        <p:nvSpPr>
          <p:cNvPr id="36" name="Заголовок 1"/>
          <p:cNvSpPr txBox="1">
            <a:spLocks/>
          </p:cNvSpPr>
          <p:nvPr/>
        </p:nvSpPr>
        <p:spPr>
          <a:xfrm>
            <a:off x="2348880" y="2410261"/>
            <a:ext cx="3240360" cy="501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10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Регистрация на </a:t>
            </a:r>
          </a:p>
          <a:p>
            <a:pPr algn="l">
              <a:lnSpc>
                <a:spcPct val="120000"/>
              </a:lnSpc>
            </a:pPr>
            <a:r>
              <a:rPr lang="ru-RU" sz="110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территории </a:t>
            </a:r>
            <a:r>
              <a:rPr lang="ru-RU" sz="1100" b="1" cap="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г. Сарапула</a:t>
            </a:r>
            <a:endParaRPr lang="ru-RU" sz="1100" b="1" cap="all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2285456" y="3690477"/>
            <a:ext cx="5422782" cy="542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10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Объем капитальных </a:t>
            </a:r>
            <a:r>
              <a:rPr lang="ru-RU" sz="1100" b="1" cap="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вложений </a:t>
            </a:r>
          </a:p>
          <a:p>
            <a:pPr algn="l">
              <a:lnSpc>
                <a:spcPct val="120000"/>
              </a:lnSpc>
            </a:pPr>
            <a:r>
              <a:rPr lang="ru-RU" sz="1100" b="1" cap="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не </a:t>
            </a:r>
            <a:r>
              <a:rPr lang="ru-RU" sz="110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менее 2,5 млн. руб. </a:t>
            </a:r>
            <a:r>
              <a:rPr lang="ru-RU" sz="1100" b="1" cap="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 </a:t>
            </a:r>
            <a:r>
              <a:rPr lang="ru-RU" sz="110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течение первого года </a:t>
            </a: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2285456" y="5169667"/>
            <a:ext cx="4919351" cy="2507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10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Создание </a:t>
            </a:r>
            <a:r>
              <a:rPr lang="ru-RU" sz="1100" b="1" cap="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новых рабочих </a:t>
            </a:r>
            <a:r>
              <a:rPr lang="ru-RU" sz="110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мест: </a:t>
            </a: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2285456" y="5529064"/>
            <a:ext cx="136436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050" b="1" cap="all" dirty="0">
                <a:solidFill>
                  <a:srgbClr val="19B6D5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Для новых </a:t>
            </a:r>
          </a:p>
          <a:p>
            <a:pPr algn="l">
              <a:lnSpc>
                <a:spcPct val="120000"/>
              </a:lnSpc>
            </a:pPr>
            <a:r>
              <a:rPr lang="ru-RU" sz="1050" b="1" cap="all" dirty="0">
                <a:solidFill>
                  <a:srgbClr val="19B6D5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организаций: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2370184" y="6335906"/>
            <a:ext cx="747110" cy="59794"/>
          </a:xfrm>
          <a:prstGeom prst="rect">
            <a:avLst/>
          </a:prstGeom>
          <a:solidFill>
            <a:srgbClr val="0EB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41" name="Заголовок 1"/>
          <p:cNvSpPr txBox="1">
            <a:spLocks/>
          </p:cNvSpPr>
          <p:nvPr/>
        </p:nvSpPr>
        <p:spPr>
          <a:xfrm>
            <a:off x="3833023" y="5630744"/>
            <a:ext cx="1783565" cy="516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05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не менее </a:t>
            </a:r>
          </a:p>
          <a:p>
            <a:pPr algn="l">
              <a:lnSpc>
                <a:spcPct val="120000"/>
              </a:lnSpc>
            </a:pPr>
            <a:r>
              <a:rPr lang="ru-RU" sz="105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10 рабочих мест </a:t>
            </a:r>
          </a:p>
          <a:p>
            <a:pPr algn="l">
              <a:lnSpc>
                <a:spcPct val="120000"/>
              </a:lnSpc>
            </a:pPr>
            <a:r>
              <a:rPr lang="ru-RU" sz="105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за первый </a:t>
            </a:r>
            <a:r>
              <a:rPr lang="ru-RU" sz="1050" b="1" cap="all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год</a:t>
            </a:r>
            <a:endParaRPr lang="ru-RU" sz="1050" b="1" cap="all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Заголовок 1"/>
          <p:cNvSpPr txBox="1">
            <a:spLocks/>
          </p:cNvSpPr>
          <p:nvPr/>
        </p:nvSpPr>
        <p:spPr>
          <a:xfrm>
            <a:off x="3970524" y="6647522"/>
            <a:ext cx="1474699" cy="4669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050" b="1" cap="all" dirty="0">
                <a:solidFill>
                  <a:srgbClr val="19B6D5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Для </a:t>
            </a:r>
            <a:r>
              <a:rPr lang="ru-RU" sz="1050" b="1" cap="all" dirty="0" smtClean="0">
                <a:solidFill>
                  <a:srgbClr val="19B6D5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ДЕЙСТВУЮЩИХ:</a:t>
            </a:r>
            <a:endParaRPr lang="ru-RU" sz="1050" b="1" cap="all" dirty="0">
              <a:solidFill>
                <a:srgbClr val="19B6D5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3" name="Заголовок 1"/>
          <p:cNvSpPr txBox="1">
            <a:spLocks/>
          </p:cNvSpPr>
          <p:nvPr/>
        </p:nvSpPr>
        <p:spPr>
          <a:xfrm>
            <a:off x="2285456" y="6647523"/>
            <a:ext cx="1754253" cy="933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05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не менее </a:t>
            </a:r>
          </a:p>
          <a:p>
            <a:pPr algn="l">
              <a:lnSpc>
                <a:spcPct val="120000"/>
              </a:lnSpc>
            </a:pPr>
            <a:r>
              <a:rPr lang="ru-RU" sz="105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среднесписочной </a:t>
            </a:r>
          </a:p>
          <a:p>
            <a:pPr algn="l">
              <a:lnSpc>
                <a:spcPct val="120000"/>
              </a:lnSpc>
            </a:pPr>
            <a:r>
              <a:rPr lang="ru-RU" sz="105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численности </a:t>
            </a:r>
          </a:p>
          <a:p>
            <a:pPr algn="l">
              <a:lnSpc>
                <a:spcPct val="120000"/>
              </a:lnSpc>
            </a:pPr>
            <a:r>
              <a:rPr lang="ru-RU" sz="105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работников за </a:t>
            </a:r>
          </a:p>
          <a:p>
            <a:pPr algn="l">
              <a:lnSpc>
                <a:spcPct val="120000"/>
              </a:lnSpc>
            </a:pPr>
            <a:r>
              <a:rPr lang="ru-RU" sz="1050" b="1" cap="all" dirty="0">
                <a:latin typeface="Tahoma" pitchFamily="34" charset="0"/>
                <a:ea typeface="Tahoma" pitchFamily="34" charset="0"/>
                <a:cs typeface="Tahoma" pitchFamily="34" charset="0"/>
              </a:rPr>
              <a:t>последние 3 года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14" y="7579833"/>
            <a:ext cx="2397125" cy="961010"/>
          </a:xfrm>
          <a:prstGeom prst="rect">
            <a:avLst/>
          </a:prstGeom>
        </p:spPr>
      </p:pic>
      <p:sp>
        <p:nvSpPr>
          <p:cNvPr id="45" name="Заголовок 1"/>
          <p:cNvSpPr txBox="1">
            <a:spLocks/>
          </p:cNvSpPr>
          <p:nvPr/>
        </p:nvSpPr>
        <p:spPr>
          <a:xfrm>
            <a:off x="2673389" y="7987605"/>
            <a:ext cx="2122325" cy="553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050" b="1" cap="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Из них не более </a:t>
            </a:r>
          </a:p>
          <a:p>
            <a:pPr algn="l">
              <a:lnSpc>
                <a:spcPct val="120000"/>
              </a:lnSpc>
            </a:pPr>
            <a:r>
              <a:rPr lang="ru-RU" sz="1050" b="1" cap="all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иностранцев</a:t>
            </a:r>
          </a:p>
        </p:txBody>
      </p:sp>
      <p:sp>
        <p:nvSpPr>
          <p:cNvPr id="46" name="Заголовок 1"/>
          <p:cNvSpPr txBox="1">
            <a:spLocks/>
          </p:cNvSpPr>
          <p:nvPr/>
        </p:nvSpPr>
        <p:spPr>
          <a:xfrm>
            <a:off x="4111162" y="8097260"/>
            <a:ext cx="703390" cy="289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ru-RU" sz="1050" b="1" cap="all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25%</a:t>
            </a:r>
            <a:endParaRPr lang="ru-RU" sz="1050" b="1" cap="all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050020" y="7188855"/>
            <a:ext cx="747110" cy="59794"/>
          </a:xfrm>
          <a:prstGeom prst="rect">
            <a:avLst/>
          </a:prstGeom>
          <a:solidFill>
            <a:srgbClr val="0EB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</p:spTree>
    <p:extLst>
      <p:ext uri="{BB962C8B-B14F-4D97-AF65-F5344CB8AC3E}">
        <p14:creationId xmlns:p14="http://schemas.microsoft.com/office/powerpoint/2010/main" val="343997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2092423" y="2432720"/>
            <a:ext cx="4551837" cy="302433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3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Статус резидента ТОР не предоставляется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lvl="0" algn="ctr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Некоммерческим организациям;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Банкам;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Страховым организациям;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Негосударственным пенсионным фондам;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Профессиональным участникам рынка ценных бумаг;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Физическим лицам.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25903" y="-5012"/>
            <a:ext cx="2118327" cy="9911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275" y="272482"/>
            <a:ext cx="792163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ый треугольник 9"/>
          <p:cNvSpPr/>
          <p:nvPr/>
        </p:nvSpPr>
        <p:spPr>
          <a:xfrm rot="16200000">
            <a:off x="786331" y="3847307"/>
            <a:ext cx="5424704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72482"/>
            <a:ext cx="575641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ИНВЕСТИЦИОННАЯ    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ДЕЯТЕЛЬНОСТЬ 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89538" y="1338796"/>
            <a:ext cx="4479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</a:t>
            </a:r>
            <a:r>
              <a:rPr lang="ru-RU" b="1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граничение на получение статуса резидента ТОР</a:t>
            </a:r>
            <a:endParaRPr lang="ru-RU" b="1" dirty="0">
              <a:solidFill>
                <a:srgbClr val="99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89538" y="2144688"/>
            <a:ext cx="4454723" cy="50405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езиденты ТОР не вправе иметь филиалы и представительства за пределами ТОР</a:t>
            </a:r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092424" y="5529064"/>
            <a:ext cx="4432920" cy="29778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300" b="1" u="sng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endParaRPr lang="ru-RU" sz="1300" b="1" u="sng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 algn="ctr"/>
            <a:endParaRPr lang="ru-RU" sz="1300" b="1" u="sng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/>
            <a:r>
              <a:rPr lang="ru-RU" sz="13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Проект </a:t>
            </a:r>
            <a:r>
              <a:rPr lang="ru-RU" sz="13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 предусматривает</a:t>
            </a:r>
            <a:r>
              <a:rPr lang="ru-RU" sz="13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lvl="0" algn="ctr"/>
            <a:endParaRPr lang="ru-RU" sz="1300" b="1" u="sng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Производство подакцизных товаров (за исключением легковых автомобилей и мотоциклов);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Производство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товаров и (или) оказание услуг, выполнение работ по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основному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виду экономической деятельности градообразующей организации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моногорода;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Иные виды деятельности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предусмотренные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подпунктом «д» пункта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Требований к инвестиционным проектам, реализуемым резидентами территорий опережающего социально-экономического развития, создаваемых на территориях </a:t>
            </a:r>
            <a:r>
              <a:rPr lang="ru-RU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монопрофильных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муниципальных образований Российской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едерации (моногородов), утвержденными постановлением Правительства Российской Федерации от 22 июня 2015 г. № 614</a:t>
            </a:r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8151" y="1581108"/>
            <a:ext cx="1000595" cy="1631216"/>
          </a:xfrm>
          <a:prstGeom prst="rect">
            <a:avLst/>
          </a:prstGeom>
          <a:ln>
            <a:noFill/>
          </a:ln>
          <a:effectLst>
            <a:outerShdw blurRad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0" b="1" dirty="0" smtClean="0">
                <a:solidFill>
                  <a:srgbClr val="99CC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endParaRPr lang="ru-RU" sz="10000" b="1" dirty="0">
              <a:solidFill>
                <a:srgbClr val="99CC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0287" y="3249776"/>
            <a:ext cx="1000595" cy="1631216"/>
          </a:xfrm>
          <a:prstGeom prst="rect">
            <a:avLst/>
          </a:prstGeom>
          <a:ln>
            <a:noFill/>
          </a:ln>
          <a:effectLst>
            <a:outerShdw blurRad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0" b="1" dirty="0" smtClean="0">
                <a:solidFill>
                  <a:srgbClr val="99CC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ru-RU" sz="10000" b="1" dirty="0">
              <a:solidFill>
                <a:srgbClr val="99CC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93181" y="5049976"/>
            <a:ext cx="1000595" cy="1631216"/>
          </a:xfrm>
          <a:prstGeom prst="rect">
            <a:avLst/>
          </a:prstGeom>
          <a:ln>
            <a:noFill/>
          </a:ln>
          <a:effectLst>
            <a:outerShdw blurRad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0" b="1" dirty="0" smtClean="0">
                <a:solidFill>
                  <a:srgbClr val="99CC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lang="ru-RU" sz="10000" b="1" dirty="0">
              <a:solidFill>
                <a:srgbClr val="99CC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66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9" y="7964"/>
            <a:ext cx="2118327" cy="9911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275" y="272482"/>
            <a:ext cx="792163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ый треугольник 9"/>
          <p:cNvSpPr/>
          <p:nvPr/>
        </p:nvSpPr>
        <p:spPr>
          <a:xfrm rot="16200000">
            <a:off x="786331" y="3847307"/>
            <a:ext cx="5424704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72482"/>
            <a:ext cx="575641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ИНВЕСТИЦИОННАЯ    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ДЕЯТЕЛЬНОСТЬ 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89538" y="1338796"/>
            <a:ext cx="4479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Преимущества ведения бизнеса в Сарапуле</a:t>
            </a:r>
            <a:endParaRPr lang="ru-RU" b="1" dirty="0">
              <a:solidFill>
                <a:srgbClr val="99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406467" y="2216696"/>
            <a:ext cx="4454723" cy="50405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Налоговые льготы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411783" y="3800872"/>
            <a:ext cx="4454723" cy="1088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Строительство (реконструкция) инженерной и транспортной инфраструктуры, необходимой для реализации инвестиционного проекта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348880" y="5025008"/>
            <a:ext cx="4454723" cy="25489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Возможность предоставления займа инвестору: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Государственная корпорация развития ВЭБ.РФ;  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Фонд развития промышленности; 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АО «Корпорация МСП»;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МКК Удмуртский фонд развития предпринимательства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41025" y="7473280"/>
            <a:ext cx="1000595" cy="163121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0" b="1" dirty="0" smtClean="0">
                <a:solidFill>
                  <a:srgbClr val="99CC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</a:t>
            </a:r>
            <a:endParaRPr lang="ru-RU" sz="10000" b="1" dirty="0">
              <a:solidFill>
                <a:srgbClr val="99CC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92" y="8292402"/>
            <a:ext cx="771146" cy="819914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2411783" y="8083968"/>
            <a:ext cx="4454723" cy="7893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Предоставление земельного участка в аренду без проведения торгов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74436" y="1667757"/>
            <a:ext cx="1000595" cy="163121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0" b="1" dirty="0" smtClean="0">
                <a:solidFill>
                  <a:srgbClr val="99CC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  <a:endParaRPr lang="ru-RU" sz="10000" b="1" dirty="0">
              <a:solidFill>
                <a:srgbClr val="99CC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64369" y="5535024"/>
            <a:ext cx="1000595" cy="163121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0" b="1" dirty="0" smtClean="0">
                <a:solidFill>
                  <a:srgbClr val="99CC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</a:t>
            </a:r>
            <a:endParaRPr lang="ru-RU" sz="10000" b="1" dirty="0">
              <a:solidFill>
                <a:srgbClr val="99CC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889586" y="3590415"/>
            <a:ext cx="979591" cy="163121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0" b="1" dirty="0" smtClean="0">
                <a:solidFill>
                  <a:srgbClr val="99CC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endParaRPr lang="ru-RU" sz="10000" b="1" dirty="0">
              <a:solidFill>
                <a:srgbClr val="99CC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12" y="6350632"/>
            <a:ext cx="1124714" cy="8503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24" y="4292083"/>
            <a:ext cx="929642" cy="8869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13" y="2479059"/>
            <a:ext cx="771146" cy="81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9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275" y="272482"/>
            <a:ext cx="792163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ый треугольник 9"/>
          <p:cNvSpPr/>
          <p:nvPr/>
        </p:nvSpPr>
        <p:spPr>
          <a:xfrm rot="16200000">
            <a:off x="786331" y="3847307"/>
            <a:ext cx="5424704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25903" y="-5012"/>
            <a:ext cx="2118327" cy="9911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272482"/>
            <a:ext cx="575641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ИНВЕСТИЦИОННАЯ    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ДЕЯТЕЛЬНОСТЬ 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48880" y="1280592"/>
            <a:ext cx="432055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Функционирование </a:t>
            </a:r>
          </a:p>
          <a:p>
            <a:pPr algn="just"/>
            <a:r>
              <a:rPr lang="ru-RU" b="1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ТОР «Сарапул» </a:t>
            </a:r>
            <a:endParaRPr lang="ru-RU" b="1" dirty="0">
              <a:solidFill>
                <a:srgbClr val="99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ru-RU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445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состоянию на 01.01.2024 в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Реестр резидентов территорий опережающего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развития на территориях </a:t>
            </a:r>
            <a:r>
              <a:rPr lang="ru-RU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монопрофильных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муниципальных образований РФ (моногородов) входят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27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резидентов с общим объемом инвестиций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свыше 7,2 млрд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руб.,  новыми рабочими местами –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почти 5,3 тыс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ед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 период функционирования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ТОР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«Сарапул» резидентами создано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2 275 новых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рабочих мест (в т. ч. за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2023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г. –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799 ед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.), вложено инвестиций в объеме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6 312,1 млн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руб. (в т. ч. за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2023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г. –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3 893,35 млн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руб.). </a:t>
            </a:r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-52509" y="4670297"/>
            <a:ext cx="2160224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ООО «СИРИУС»/ ШВЕЙНОЕ ПРОИЗВОДСТВО</a:t>
            </a:r>
            <a:endParaRPr lang="ru-RU" sz="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-25903" y="2674829"/>
            <a:ext cx="2118326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ООО «СП «АЛЬКОР»/ ПРОИЗВОДСТВО РЕСПИРАТОРОВ</a:t>
            </a:r>
            <a:endParaRPr lang="ru-RU" sz="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-25903" y="6661674"/>
            <a:ext cx="2118325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ООО «САРАПУЛЬСКИЙ ЭЛЕКТРОМЕХАНИЧЕСКИЙ ЗАВОД»/ ПРОИЗВОДСТВО ЭЛЕКТРОТЕХНИЧЕСКОЙ ПРОДУКЦИИ</a:t>
            </a:r>
            <a:endParaRPr lang="ru-RU" sz="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-25902" y="8933617"/>
            <a:ext cx="2120916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ООО «ЭКОЛЮМЕН»/ ПРОИЗВОДСТВО СВЕТОДИОДНЫХ СВЕТИЛЬНИКОВ, БАКТЕРИЦИДНЫХ РЕЦИРКУЛЯТОРОВ ВОЗДУХА И МЕТАЛЛОКОНСТРУКЦИЙ</a:t>
            </a:r>
            <a:endParaRPr lang="ru-RU" sz="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295526" y="8936272"/>
            <a:ext cx="2160224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ООО «ФАБРИКА ВЕГА СПЕЦ</a:t>
            </a:r>
            <a:r>
              <a:rPr lang="ru-RU" sz="800" dirty="0">
                <a:latin typeface="Tahoma" pitchFamily="34" charset="0"/>
                <a:ea typeface="Tahoma" pitchFamily="34" charset="0"/>
                <a:cs typeface="Tahoma" pitchFamily="34" charset="0"/>
              </a:rPr>
              <a:t>»/ ПРОИЗВОДСТВО РЕСПИРАТОРОВ. ИЗГОТОВЛЕНИЕ ОДНОРАЗОВОЙ И МНОГОРАЗОВОЙ РАБОЧЕЙ ОДЕЖДЫ</a:t>
            </a:r>
          </a:p>
        </p:txBody>
      </p:sp>
      <p:sp>
        <p:nvSpPr>
          <p:cNvPr id="2" name="AutoShape 8" descr="blob:https://web.whatsapp.com/3042a1a2-5e70-41b9-a486-3fd7f63018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0" descr="blob:https://web.whatsapp.com/3042a1a2-5e70-41b9-a486-3fd7f630181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3" descr="blob:https://web.whatsapp.com/1999fae5-be93-43a8-874b-4d088446f51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4634087" y="8933616"/>
            <a:ext cx="2160224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ООО «ВАКУУММАШЭЛЕКТРО»/ </a:t>
            </a:r>
            <a:r>
              <a:rPr lang="ru-RU" sz="800" dirty="0">
                <a:latin typeface="Tahoma" pitchFamily="34" charset="0"/>
                <a:ea typeface="Tahoma" pitchFamily="34" charset="0"/>
                <a:cs typeface="Tahoma" pitchFamily="34" charset="0"/>
              </a:rPr>
              <a:t>ПРОИЗВОДСТВО </a:t>
            </a:r>
            <a:r>
              <a:rPr lang="ru-RU" sz="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ИНТЕЛЛЕКТУАЛЬНЫХ ИМПОРТОЗАМЕЩАЮЩИХ ДАТЧИКОВ ДАВЛЕНИЯ VMP, ТЕМПЕРАТУРЫ И ПР. </a:t>
            </a:r>
            <a:endParaRPr lang="ru-RU" sz="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37611" y="7545288"/>
            <a:ext cx="1296144" cy="34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G:\ПРЕСС-СЛУЖБА\Эколюмен\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5" t="6701" r="16304" b="8185"/>
          <a:stretch/>
        </p:blipFill>
        <p:spPr bwMode="auto">
          <a:xfrm>
            <a:off x="-25903" y="7473062"/>
            <a:ext cx="2120917" cy="143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t="16913" r="52778" b="70707"/>
          <a:stretch/>
        </p:blipFill>
        <p:spPr bwMode="auto">
          <a:xfrm>
            <a:off x="-33751" y="7473062"/>
            <a:ext cx="903225" cy="375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H:\ТОСЭР\Сайт_ТОСЭР\Новости\2021\Открытие Алькор_04.06.2021\фото\WhatsApp Image 2021-06-08 at 16.18.5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126" y="1280592"/>
            <a:ext cx="2165547" cy="137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0" t="17498" r="55855" b="74787"/>
          <a:stretch/>
        </p:blipFill>
        <p:spPr bwMode="auto">
          <a:xfrm>
            <a:off x="-65210" y="1280592"/>
            <a:ext cx="903226" cy="313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H:\ТОСЭР\ЗАЯВКИ ТОСЭР\РЕЗИДЕНТЫ ТОСЭР\ФАБРИКА ВЕГА СПЕЦ\Фото\цех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9" b="17292"/>
          <a:stretch/>
        </p:blipFill>
        <p:spPr bwMode="auto">
          <a:xfrm>
            <a:off x="2290564" y="7487970"/>
            <a:ext cx="2165186" cy="143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4" t="48897" r="14028" b="33390"/>
          <a:stretch/>
        </p:blipFill>
        <p:spPr bwMode="auto">
          <a:xfrm>
            <a:off x="2276618" y="7487970"/>
            <a:ext cx="1203176" cy="31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H:\ТОСЭР\ЗАЯВКИ ТОСЭР\РЕЗИДЕНТЫ ТОСЭР\ВАКУУММАШЭЛЕКТРО\ФОТО\WhatsApp Image 2021-05-18 at 11.09.07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7" b="9358"/>
          <a:stretch/>
        </p:blipFill>
        <p:spPr bwMode="auto">
          <a:xfrm>
            <a:off x="4637611" y="7513488"/>
            <a:ext cx="2179223" cy="136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611" y="7545288"/>
            <a:ext cx="1206418" cy="342807"/>
          </a:xfrm>
          <a:prstGeom prst="rect">
            <a:avLst/>
          </a:prstGeom>
        </p:spPr>
      </p:pic>
      <p:pic>
        <p:nvPicPr>
          <p:cNvPr id="6151" name="Picture 7" descr="H:\ТОСЭР\ЗАЯВКИ ТОСЭР\РЕЗИДЕНТЫ ТОСЭР\СЭМЗ\ФОТО СЭМЗ\Май 2020\WhatsApp Image 2020-05-28 at 09.39.33(1).jpe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2" t="28025" r="7222"/>
          <a:stretch/>
        </p:blipFill>
        <p:spPr bwMode="auto">
          <a:xfrm>
            <a:off x="-22305" y="5182143"/>
            <a:ext cx="2133194" cy="145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07"/>
          <a:stretch/>
        </p:blipFill>
        <p:spPr bwMode="auto">
          <a:xfrm>
            <a:off x="-25902" y="5182143"/>
            <a:ext cx="887528" cy="349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 descr="H:\ТОСЭР\Сайт_ТОСЭР\Новости\2021\Открытие магазина Бульвар_29.01.2021\143849592_1199895130450424_5220735862965341267_o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t="20548" r="13477" b="696"/>
          <a:stretch/>
        </p:blipFill>
        <p:spPr bwMode="auto">
          <a:xfrm>
            <a:off x="-49719" y="3217367"/>
            <a:ext cx="2144733" cy="145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9" t="23154" r="18497" b="67665"/>
          <a:stretch/>
        </p:blipFill>
        <p:spPr bwMode="auto">
          <a:xfrm>
            <a:off x="-43496" y="3217367"/>
            <a:ext cx="1079915" cy="197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73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5767" cy="990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275" y="272482"/>
            <a:ext cx="792163" cy="72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ый треугольник 9"/>
          <p:cNvSpPr/>
          <p:nvPr/>
        </p:nvSpPr>
        <p:spPr>
          <a:xfrm rot="16200000">
            <a:off x="786331" y="3847307"/>
            <a:ext cx="5424704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72482"/>
            <a:ext cx="575641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ИНВЕСТИЦИОННАЯ    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ДЕЯТЕЛЬНОСТЬ 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189538" y="1338796"/>
            <a:ext cx="447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Формы муниципальной поддержки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66858" y="1903505"/>
            <a:ext cx="3925257" cy="669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- содействие инвесторам в подборе производственных площадей и земельных участков. Ведется и постоянно обновляется реестр свободных производственных площадей, зданий, помещений, которые могут быть предложены для реализации различных инвестиционных проектов в зависимости от характеристик объектов и потребностей инвестора; </a:t>
            </a:r>
            <a:endParaRPr lang="ru-RU" sz="13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ru-RU" sz="13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решение </a:t>
            </a:r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проблемных вопросов при реализации инвестиционных проектов. Оказывается содействие инвесторам при их взаимодействиях с внешними организациями;</a:t>
            </a:r>
          </a:p>
          <a:p>
            <a:pPr algn="just"/>
            <a:endParaRPr lang="ru-RU" sz="13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оказание </a:t>
            </a:r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инвесторам информационной, методической и консультационной помощи. Информационные материалы об инвестиционных площадках, зданиях, помещениях, проводимых мероприятиях, обновления нормативно-правовой базы и другая информация размещаются на официальном сайте Администрации города Сарапула. Инвесторы могут задать все вопросы по 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телефону или электронной почте. </a:t>
            </a:r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Кроме того, информационное обслуживание осуществляется через средства массовой информации.</a:t>
            </a:r>
          </a:p>
          <a:p>
            <a:pPr algn="just"/>
            <a:endParaRPr lang="ru-RU" sz="1300" dirty="0"/>
          </a:p>
        </p:txBody>
      </p:sp>
    </p:spTree>
    <p:extLst>
      <p:ext uri="{BB962C8B-B14F-4D97-AF65-F5344CB8AC3E}">
        <p14:creationId xmlns:p14="http://schemas.microsoft.com/office/powerpoint/2010/main" val="418308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35" y="157050"/>
            <a:ext cx="792820" cy="7248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89538" y="1338796"/>
            <a:ext cx="447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Развитие туризма</a:t>
            </a:r>
            <a:endParaRPr lang="ru-RU" b="1" dirty="0">
              <a:solidFill>
                <a:srgbClr val="99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4"/>
            <a:ext cx="2232028" cy="990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72482"/>
            <a:ext cx="575641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ОПЫТ РЕАЛИЗАЦИИ    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ИНВЕСТИЦИОННЫХ ПРОЕКТОВ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ый треугольник 9"/>
          <p:cNvSpPr/>
          <p:nvPr/>
        </p:nvSpPr>
        <p:spPr>
          <a:xfrm rot="16200000">
            <a:off x="786331" y="3847307"/>
            <a:ext cx="5424704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32142" y="1856656"/>
            <a:ext cx="4021194" cy="589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На протяжении более двухсот лет Сарапул сохраняет уникальные черты уездного купеческого города. Его исторический центр расположен на правом берегу реки Камы и представляет целостный архитектурный ансамбль (площадь, улицы, кварталы) конца XIX века, что уникально не только для Прикамья, но и для России. Живописность старинному городу придают колоритные деревянные строения с резным декором, возраст которых насчитывает более ста лет. В Сарапуле сосредоточено 68 памятников федерального и регионального значения. «</a:t>
            </a:r>
            <a:r>
              <a:rPr lang="ru-RU" sz="13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Прикамская</a:t>
            </a:r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Барселона» – так называют специалисты в области архитектуры наш город за большое количество зданий, выстроенных в 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стиле «</a:t>
            </a:r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модерн». </a:t>
            </a:r>
          </a:p>
          <a:p>
            <a:pPr indent="457200" algn="just"/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Город </a:t>
            </a:r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Сарапул 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является инициатором </a:t>
            </a:r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формирования на территории Удмуртской Республики туристического кластера «Камский берег», основная цель которого создание благоприятных условий для оказания комплекса взаимодополняющих туристических услуг, формирования современной конкурентоспособной туристской отрасли за счет привлечения инвестиций. </a:t>
            </a:r>
          </a:p>
        </p:txBody>
      </p:sp>
    </p:spTree>
    <p:extLst>
      <p:ext uri="{BB962C8B-B14F-4D97-AF65-F5344CB8AC3E}">
        <p14:creationId xmlns:p14="http://schemas.microsoft.com/office/powerpoint/2010/main" val="186143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25903" y="-5012"/>
            <a:ext cx="2118327" cy="9911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35" y="157050"/>
            <a:ext cx="792820" cy="7248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76873" y="1203223"/>
            <a:ext cx="434948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/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Реализован инвестиционный проект </a:t>
            </a:r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«Создание туристско-рекреационного кластера «Камский берег» Удмуртской Республики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 </a:t>
            </a:r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на принципах государственно-частного партнерства в рамках мероприятий федеральной целевой программы «Развитие внутреннего и въездного туризма в Российской Федерации (2011-2018 годы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)».</a:t>
            </a:r>
          </a:p>
          <a:p>
            <a:pPr algn="just"/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</a:t>
            </a:r>
          </a:p>
          <a:p>
            <a:pPr algn="just"/>
            <a:r>
              <a:rPr lang="ru-RU" sz="13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По </a:t>
            </a:r>
            <a:r>
              <a:rPr lang="ru-RU" sz="13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итогам реализации мероприятия Федеральной целевой программы за счет средств внебюджетных источников введено 6 объектов туристской инфраструктуры, за счет средств бюджета Российской Федерации и бюджета субъекта - 7 объектов обеспечивающей инфраструктуры, в том числе центральная набережная реки Камы и Центральный сквер города Сарапула. </a:t>
            </a:r>
          </a:p>
          <a:p>
            <a:pPr algn="just"/>
            <a:endParaRPr lang="ru-RU" sz="13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ru-RU" sz="13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72482"/>
            <a:ext cx="575641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ТУРИСТСКО-РЕКРЕАЦИОННЫЙ   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КЛАСТЕР «КАМСКИЙ БЕРЕГ»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ый треугольник 7"/>
          <p:cNvSpPr/>
          <p:nvPr/>
        </p:nvSpPr>
        <p:spPr>
          <a:xfrm rot="16200000">
            <a:off x="786331" y="3847307"/>
            <a:ext cx="5424704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4451616" y="5621926"/>
            <a:ext cx="2092424" cy="4266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smtClean="0">
                <a:solidFill>
                  <a:srgbClr val="C00000"/>
                </a:solidFill>
                <a:latin typeface="Corbel" pitchFamily="34" charset="0"/>
                <a:ea typeface="Tahoma" pitchFamily="34" charset="0"/>
                <a:cs typeface="Tahoma" pitchFamily="34" charset="0"/>
              </a:rPr>
              <a:t>2015 – 2018 </a:t>
            </a:r>
            <a:r>
              <a:rPr lang="ru-RU" sz="14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гг.</a:t>
            </a:r>
            <a:endParaRPr lang="ru-RU" sz="14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59859" y="6219638"/>
            <a:ext cx="19530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о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бъем инвестиций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91108" y="5720484"/>
            <a:ext cx="20826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период </a:t>
            </a:r>
            <a:r>
              <a:rPr lang="ru-RU" sz="1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реализации </a:t>
            </a:r>
            <a:endParaRPr lang="ru-RU" sz="14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5895627" y="6279943"/>
            <a:ext cx="13449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МЛН. РУБ.</a:t>
            </a: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4165678" y="8643821"/>
            <a:ext cx="1604969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800" b="1" dirty="0" smtClean="0">
                <a:solidFill>
                  <a:srgbClr val="C00000"/>
                </a:solidFill>
                <a:latin typeface="Corbel" pitchFamily="34" charset="0"/>
                <a:ea typeface="Tahoma" pitchFamily="34" charset="0"/>
                <a:cs typeface="Tahoma" pitchFamily="34" charset="0"/>
              </a:rPr>
              <a:t>247</a:t>
            </a:r>
            <a:endParaRPr lang="ru-RU" sz="4800" b="1" dirty="0">
              <a:solidFill>
                <a:srgbClr val="C00000"/>
              </a:solidFill>
              <a:latin typeface="Corbel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278265" y="8769449"/>
            <a:ext cx="8537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ЕД.</a:t>
            </a:r>
            <a:endParaRPr lang="ru-RU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291108" y="8754061"/>
            <a:ext cx="19530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рабочие места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229359" y="6820963"/>
            <a:ext cx="24153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- частные инвестиции</a:t>
            </a:r>
            <a:endParaRPr lang="ru-RU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2195609" y="7322867"/>
            <a:ext cx="26346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- средства бюджета РФ</a:t>
            </a:r>
            <a:endParaRPr lang="ru-RU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192185" y="7876018"/>
            <a:ext cx="26963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- средства бюджета  </a:t>
            </a:r>
          </a:p>
          <a:p>
            <a:r>
              <a:rPr lang="ru-RU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субъекта</a:t>
            </a:r>
            <a:endParaRPr lang="ru-RU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4333542" y="6750446"/>
            <a:ext cx="1889446" cy="347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smtClean="0">
                <a:solidFill>
                  <a:srgbClr val="C00000"/>
                </a:solidFill>
                <a:latin typeface="Corbel" pitchFamily="34" charset="0"/>
                <a:ea typeface="Tahoma" pitchFamily="34" charset="0"/>
                <a:cs typeface="Tahoma" pitchFamily="34" charset="0"/>
              </a:rPr>
              <a:t>793,2</a:t>
            </a:r>
            <a:r>
              <a:rPr lang="ru-RU" sz="14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млн. руб.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4335331" y="7203869"/>
            <a:ext cx="188944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smtClean="0">
                <a:solidFill>
                  <a:srgbClr val="C00000"/>
                </a:solidFill>
                <a:latin typeface="Corbel" pitchFamily="34" charset="0"/>
                <a:ea typeface="Tahoma" pitchFamily="34" charset="0"/>
                <a:cs typeface="Tahoma" pitchFamily="34" charset="0"/>
              </a:rPr>
              <a:t>205,8</a:t>
            </a:r>
            <a:r>
              <a:rPr lang="ru-RU" sz="14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млн. руб.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9" name="Заголовок 1"/>
          <p:cNvSpPr txBox="1">
            <a:spLocks/>
          </p:cNvSpPr>
          <p:nvPr/>
        </p:nvSpPr>
        <p:spPr>
          <a:xfrm>
            <a:off x="4335331" y="7905636"/>
            <a:ext cx="188944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800" b="1" dirty="0" smtClean="0">
                <a:solidFill>
                  <a:srgbClr val="C00000"/>
                </a:solidFill>
                <a:latin typeface="Corbel" pitchFamily="34" charset="0"/>
                <a:ea typeface="Tahoma" pitchFamily="34" charset="0"/>
                <a:cs typeface="Tahoma" pitchFamily="34" charset="0"/>
              </a:rPr>
              <a:t>86,6</a:t>
            </a:r>
            <a:r>
              <a:rPr lang="ru-RU" sz="14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  <a:r>
              <a:rPr lang="ru-RU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млн. руб.</a:t>
            </a:r>
            <a:endParaRPr lang="ru-RU" sz="1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4205854" y="6126055"/>
            <a:ext cx="2017134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b="1" dirty="0" smtClean="0">
                <a:solidFill>
                  <a:srgbClr val="C00000"/>
                </a:solidFill>
                <a:latin typeface="Corbel" pitchFamily="34" charset="0"/>
                <a:ea typeface="Tahoma" pitchFamily="34" charset="0"/>
                <a:cs typeface="Tahoma" pitchFamily="34" charset="0"/>
              </a:rPr>
              <a:t>1085,6</a:t>
            </a:r>
            <a:endParaRPr lang="ru-RU" b="1" dirty="0">
              <a:solidFill>
                <a:srgbClr val="C00000"/>
              </a:solidFill>
              <a:latin typeface="Corbel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7" name="Picture 3" descr="H:\ТУРИЗМ\ОТЧЕТЫ\Отчеты_Ростуризм\2018 г_РОСТУР\Отчет в Ростуризм_4кв\Готовые\фото\Кафе по ул. Оползи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6577"/>
            <a:ext cx="2107395" cy="125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ТУРИЗМ\ОТЧЕТЫ\Отчеты_Ростуризм\2018 г_РОСТУР\Отчёт в Ростуризм_3 кв\Минкульт\ФОТО\многофункциональный спортцентр_3 кв.20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679" r="5008" b="33993"/>
          <a:stretch/>
        </p:blipFill>
        <p:spPr bwMode="auto">
          <a:xfrm>
            <a:off x="0" y="6897754"/>
            <a:ext cx="2092424" cy="143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ИНВЕСТИЦИИ\Инвестиционный паспорт\2022\фото\Детский парк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" r="2970"/>
          <a:stretch/>
        </p:blipFill>
        <p:spPr bwMode="auto">
          <a:xfrm>
            <a:off x="0" y="1499791"/>
            <a:ext cx="2105590" cy="160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20" r="23512" b="55976"/>
          <a:stretch/>
        </p:blipFill>
        <p:spPr bwMode="auto">
          <a:xfrm>
            <a:off x="-243408" y="3379060"/>
            <a:ext cx="2335833" cy="15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15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H:\ТОСЭР\Сайт_ТОСЭР\Фотографии\jmGBx4wwt6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2" t="1579" r="39933"/>
          <a:stretch/>
        </p:blipFill>
        <p:spPr bwMode="auto">
          <a:xfrm>
            <a:off x="0" y="0"/>
            <a:ext cx="5202706" cy="990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293831" y="0"/>
            <a:ext cx="4622543" cy="9945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/>
          <p:cNvSpPr/>
          <p:nvPr/>
        </p:nvSpPr>
        <p:spPr>
          <a:xfrm rot="16200000">
            <a:off x="675918" y="3763573"/>
            <a:ext cx="5471784" cy="6892380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35" y="157050"/>
            <a:ext cx="792820" cy="724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8698"/>
            <a:ext cx="561543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ОБЩИЕ СВЕДЕНИЯ О ГОРОДЕ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788209" y="1630972"/>
            <a:ext cx="3096347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9 193 га</a:t>
            </a:r>
            <a:br>
              <a:rPr lang="ru-RU" sz="48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</a:br>
            <a:endParaRPr lang="ru-RU" sz="1900" b="1" dirty="0">
              <a:solidFill>
                <a:schemeClr val="tx1">
                  <a:lumMod val="85000"/>
                  <a:lumOff val="15000"/>
                </a:schemeClr>
              </a:solidFill>
              <a:latin typeface="Corbel" panose="020B0503020204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27687" y="3656858"/>
            <a:ext cx="2807719" cy="1080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itchFamily="2" charset="2"/>
              <a:buChar char="ü"/>
            </a:pPr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2 816,4 га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  <a:latin typeface="Corbel" panose="020B0503020204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00898" y="6340016"/>
            <a:ext cx="2827228" cy="1080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itchFamily="2" charset="2"/>
              <a:buChar char="ü"/>
            </a:pPr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1 170,7 га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  <a:latin typeface="Corbel" panose="020B0503020204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277594" y="4913462"/>
            <a:ext cx="2880320" cy="1080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itchFamily="2" charset="2"/>
              <a:buChar char="ü"/>
            </a:pPr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3 099 га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  <a:latin typeface="Corbel" panose="020B0503020204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637505" y="7790325"/>
            <a:ext cx="2807719" cy="972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itchFamily="2" charset="2"/>
              <a:buChar char="ü"/>
            </a:pPr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2 106,9 га</a:t>
            </a:r>
            <a:endParaRPr lang="ru-RU" sz="3200" b="1" dirty="0">
              <a:solidFill>
                <a:schemeClr val="tx1">
                  <a:lumMod val="85000"/>
                  <a:lumOff val="15000"/>
                </a:schemeClr>
              </a:solidFill>
              <a:latin typeface="Corbel" panose="020B0503020204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25124" y="2537459"/>
            <a:ext cx="3429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общая площадь муниципального образования, в том числе: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89256" y="4434217"/>
            <a:ext cx="3211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лощадь застроенных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территорий</a:t>
            </a:r>
          </a:p>
          <a:p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89257" y="5745087"/>
            <a:ext cx="3488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земли лесов и зеленых насаждений</a:t>
            </a: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89256" y="7184214"/>
            <a:ext cx="36190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земли сельскохозяйственного использования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189257" y="8597406"/>
            <a:ext cx="16690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прочие земли</a:t>
            </a:r>
          </a:p>
        </p:txBody>
      </p:sp>
    </p:spTree>
    <p:extLst>
      <p:ext uri="{BB962C8B-B14F-4D97-AF65-F5344CB8AC3E}">
        <p14:creationId xmlns:p14="http://schemas.microsoft.com/office/powerpoint/2010/main" val="60952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25903" y="-5012"/>
            <a:ext cx="2118327" cy="9911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35" y="157050"/>
            <a:ext cx="792820" cy="7248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72482"/>
            <a:ext cx="575641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ТУРИСТСКО-РЕКРЕАЦИОННЫЙ   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КЛАСТЕР «КАМСКИЙ БЕРЕГ»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ый треугольник 7"/>
          <p:cNvSpPr/>
          <p:nvPr/>
        </p:nvSpPr>
        <p:spPr>
          <a:xfrm rot="16200000">
            <a:off x="786331" y="3847307"/>
            <a:ext cx="5424704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76872" y="1203223"/>
            <a:ext cx="4320479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just"/>
            <a:r>
              <a:rPr lang="ru-RU" sz="12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Введены </a:t>
            </a:r>
            <a:r>
              <a:rPr lang="ru-RU" sz="1250" b="1" dirty="0">
                <a:latin typeface="Tahoma" pitchFamily="34" charset="0"/>
                <a:ea typeface="Tahoma" pitchFamily="34" charset="0"/>
                <a:cs typeface="Tahoma" pitchFamily="34" charset="0"/>
              </a:rPr>
              <a:t>в эксплуатацию объекты </a:t>
            </a:r>
            <a:r>
              <a:rPr lang="ru-RU" sz="12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туристской инфраструктуры:</a:t>
            </a:r>
            <a:endParaRPr lang="ru-RU" sz="12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250" b="1" dirty="0"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ru-RU" sz="12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гостиница </a:t>
            </a:r>
            <a:r>
              <a:rPr lang="ru-RU" sz="1250" b="1" dirty="0">
                <a:latin typeface="Tahoma" pitchFamily="34" charset="0"/>
                <a:ea typeface="Tahoma" pitchFamily="34" charset="0"/>
                <a:cs typeface="Tahoma" pitchFamily="34" charset="0"/>
              </a:rPr>
              <a:t>на набережной р. Кама (отель «</a:t>
            </a:r>
            <a:r>
              <a:rPr lang="ru-RU" sz="125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Сарапулъ</a:t>
            </a:r>
            <a:r>
              <a:rPr lang="ru-RU" sz="1250" b="1" dirty="0">
                <a:latin typeface="Tahoma" pitchFamily="34" charset="0"/>
                <a:ea typeface="Tahoma" pitchFamily="34" charset="0"/>
                <a:cs typeface="Tahoma" pitchFamily="34" charset="0"/>
              </a:rPr>
              <a:t>»);</a:t>
            </a:r>
          </a:p>
          <a:p>
            <a:pPr algn="just"/>
            <a:r>
              <a:rPr lang="ru-RU" sz="12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санаторий-профилакторий </a:t>
            </a:r>
            <a:r>
              <a:rPr lang="ru-RU" sz="1250" b="1" dirty="0">
                <a:latin typeface="Tahoma" pitchFamily="34" charset="0"/>
                <a:ea typeface="Tahoma" pitchFamily="34" charset="0"/>
                <a:cs typeface="Tahoma" pitchFamily="34" charset="0"/>
              </a:rPr>
              <a:t>«Озон» </a:t>
            </a:r>
            <a:r>
              <a:rPr lang="ru-RU" sz="12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(лечебно-диагностический центр, СПА-комплекс </a:t>
            </a:r>
            <a:r>
              <a:rPr lang="ru-RU" sz="1250" b="1" dirty="0">
                <a:latin typeface="Tahoma" pitchFamily="34" charset="0"/>
                <a:ea typeface="Tahoma" pitchFamily="34" charset="0"/>
                <a:cs typeface="Tahoma" pitchFamily="34" charset="0"/>
              </a:rPr>
              <a:t>и </a:t>
            </a:r>
            <a:r>
              <a:rPr lang="ru-RU" sz="12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физкультурно-оздоровительный комплекс );</a:t>
            </a:r>
            <a:endParaRPr lang="ru-RU" sz="12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2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ru-RU" sz="1250" b="1" dirty="0">
                <a:latin typeface="Tahoma" pitchFamily="34" charset="0"/>
                <a:ea typeface="Tahoma" pitchFamily="34" charset="0"/>
                <a:cs typeface="Tahoma" pitchFamily="34" charset="0"/>
              </a:rPr>
              <a:t>лечебно-диагностический центр «Камский доктор</a:t>
            </a:r>
            <a:r>
              <a:rPr lang="ru-RU" sz="12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 (реставрация </a:t>
            </a:r>
            <a:r>
              <a:rPr lang="ru-RU" sz="1250" b="1" dirty="0">
                <a:latin typeface="Tahoma" pitchFamily="34" charset="0"/>
                <a:ea typeface="Tahoma" pitchFamily="34" charset="0"/>
                <a:cs typeface="Tahoma" pitchFamily="34" charset="0"/>
              </a:rPr>
              <a:t>и приспособление для современного использования объекта культурного наследия «Комплекс строений «Дом </a:t>
            </a:r>
            <a:r>
              <a:rPr lang="ru-RU" sz="125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Башенина</a:t>
            </a:r>
            <a:r>
              <a:rPr lang="ru-RU" sz="12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»);</a:t>
            </a:r>
          </a:p>
          <a:p>
            <a:pPr algn="just"/>
            <a:r>
              <a:rPr lang="ru-RU" sz="1250" b="1" smtClean="0">
                <a:latin typeface="Tahoma" pitchFamily="34" charset="0"/>
                <a:ea typeface="Tahoma" pitchFamily="34" charset="0"/>
                <a:cs typeface="Tahoma" pitchFamily="34" charset="0"/>
              </a:rPr>
              <a:t>- кафе </a:t>
            </a:r>
            <a:r>
              <a:rPr lang="ru-RU" sz="12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«В своей тарелке» (реставрация </a:t>
            </a:r>
            <a:r>
              <a:rPr lang="ru-RU" sz="1250" b="1" dirty="0">
                <a:latin typeface="Tahoma" pitchFamily="34" charset="0"/>
                <a:ea typeface="Tahoma" pitchFamily="34" charset="0"/>
                <a:cs typeface="Tahoma" pitchFamily="34" charset="0"/>
              </a:rPr>
              <a:t>и приспособление для современного использования объекта культурного наследия регионального значения «Ремесленная школа им. Д.Г. Ижболдина, конец XIX – начало XX вв</a:t>
            </a:r>
            <a:r>
              <a:rPr lang="ru-RU" sz="12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.»);</a:t>
            </a:r>
          </a:p>
          <a:p>
            <a:pPr algn="just"/>
            <a:r>
              <a:rPr lang="ru-RU" sz="12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 кафе по ул. Оползина, 20 в г. Сарапуле (гриль-бар «Порт»);</a:t>
            </a:r>
          </a:p>
          <a:p>
            <a:pPr algn="just"/>
            <a:r>
              <a:rPr lang="ru-RU" sz="12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ru-RU" sz="125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экорынок</a:t>
            </a:r>
            <a:r>
              <a:rPr lang="ru-RU" sz="12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по ул. Электрозаводская в г. Сарапуле. </a:t>
            </a:r>
            <a:endParaRPr lang="ru-RU" sz="12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2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</a:t>
            </a:r>
          </a:p>
          <a:p>
            <a:pPr algn="just"/>
            <a:r>
              <a:rPr lang="ru-RU" sz="1250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2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Введены </a:t>
            </a:r>
            <a:r>
              <a:rPr lang="ru-RU" sz="1250" b="1" dirty="0">
                <a:latin typeface="Tahoma" pitchFamily="34" charset="0"/>
                <a:ea typeface="Tahoma" pitchFamily="34" charset="0"/>
                <a:cs typeface="Tahoma" pitchFamily="34" charset="0"/>
              </a:rPr>
              <a:t>в эксплуатацию объекты обеспечивающей инфраструктуры:</a:t>
            </a:r>
          </a:p>
          <a:p>
            <a:pPr algn="just"/>
            <a:r>
              <a:rPr lang="ru-RU" sz="1250" b="1" dirty="0">
                <a:latin typeface="Tahoma" pitchFamily="34" charset="0"/>
                <a:ea typeface="Tahoma" pitchFamily="34" charset="0"/>
                <a:cs typeface="Tahoma" pitchFamily="34" charset="0"/>
              </a:rPr>
              <a:t>- реконструкция набережной реки </a:t>
            </a:r>
            <a:r>
              <a:rPr lang="ru-RU" sz="12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Камы;</a:t>
            </a:r>
            <a:endParaRPr lang="ru-RU" sz="12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250" b="1" dirty="0">
                <a:latin typeface="Tahoma" pitchFamily="34" charset="0"/>
                <a:ea typeface="Tahoma" pitchFamily="34" charset="0"/>
                <a:cs typeface="Tahoma" pitchFamily="34" charset="0"/>
              </a:rPr>
              <a:t>- реконструкция центральной площади;</a:t>
            </a:r>
          </a:p>
          <a:p>
            <a:pPr algn="just"/>
            <a:r>
              <a:rPr lang="ru-RU" sz="1250" b="1" dirty="0">
                <a:latin typeface="Tahoma" pitchFamily="34" charset="0"/>
                <a:ea typeface="Tahoma" pitchFamily="34" charset="0"/>
                <a:cs typeface="Tahoma" pitchFamily="34" charset="0"/>
              </a:rPr>
              <a:t>- реконструкция сетей электроснабжения и строительство ТП;</a:t>
            </a:r>
          </a:p>
          <a:p>
            <a:pPr algn="just"/>
            <a:r>
              <a:rPr lang="ru-RU" sz="1250" b="1" dirty="0">
                <a:latin typeface="Tahoma" pitchFamily="34" charset="0"/>
                <a:ea typeface="Tahoma" pitchFamily="34" charset="0"/>
                <a:cs typeface="Tahoma" pitchFamily="34" charset="0"/>
              </a:rPr>
              <a:t>- сети водоснабжения и водоотведения;</a:t>
            </a:r>
          </a:p>
          <a:p>
            <a:pPr algn="just"/>
            <a:r>
              <a:rPr lang="ru-RU" sz="1250" b="1" dirty="0">
                <a:latin typeface="Tahoma" pitchFamily="34" charset="0"/>
                <a:ea typeface="Tahoma" pitchFamily="34" charset="0"/>
                <a:cs typeface="Tahoma" pitchFamily="34" charset="0"/>
              </a:rPr>
              <a:t>- сети газоснабжения;</a:t>
            </a:r>
          </a:p>
          <a:p>
            <a:pPr algn="just"/>
            <a:r>
              <a:rPr lang="ru-RU" sz="12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сети </a:t>
            </a:r>
            <a:r>
              <a:rPr lang="ru-RU" sz="1250" b="1" dirty="0">
                <a:latin typeface="Tahoma" pitchFamily="34" charset="0"/>
                <a:ea typeface="Tahoma" pitchFamily="34" charset="0"/>
                <a:cs typeface="Tahoma" pitchFamily="34" charset="0"/>
              </a:rPr>
              <a:t>газоснабжения от ул. Раскольникова до ул. </a:t>
            </a:r>
            <a:r>
              <a:rPr lang="ru-RU" sz="1250" b="1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Оползина</a:t>
            </a:r>
            <a:r>
              <a:rPr lang="ru-RU" sz="12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</a:p>
          <a:p>
            <a:pPr algn="just"/>
            <a:r>
              <a:rPr lang="ru-RU" sz="12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реконструкция автодороги и пешеходных зоны.</a:t>
            </a:r>
            <a:endParaRPr lang="ru-RU" sz="125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25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      </a:t>
            </a:r>
            <a:endParaRPr lang="ru-RU" sz="13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/>
          <a:stretch/>
        </p:blipFill>
        <p:spPr bwMode="auto">
          <a:xfrm>
            <a:off x="-64237" y="1536316"/>
            <a:ext cx="2141853" cy="125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15" y="7167679"/>
            <a:ext cx="21399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:\ИНВЕСТИЦИИ\Инвестиционный паспорт\2022\фото\загс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0" t="13009" r="5455" b="3841"/>
          <a:stretch/>
        </p:blipFill>
        <p:spPr bwMode="auto">
          <a:xfrm>
            <a:off x="-25903" y="3191280"/>
            <a:ext cx="2141853" cy="148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:\ИНВЕСТИЦИИ\Инвестиционный паспорт\2022\фото\партнер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6" t="-14291" r="16198" b="14291"/>
          <a:stretch/>
        </p:blipFill>
        <p:spPr bwMode="auto">
          <a:xfrm>
            <a:off x="-36716" y="4830563"/>
            <a:ext cx="2114331" cy="186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81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25903" y="-5012"/>
            <a:ext cx="2118327" cy="9911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Прямоугольный треугольник 9"/>
          <p:cNvSpPr/>
          <p:nvPr/>
        </p:nvSpPr>
        <p:spPr>
          <a:xfrm rot="16200000">
            <a:off x="786331" y="3847307"/>
            <a:ext cx="5424704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72482"/>
            <a:ext cx="575641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ИНВЕСТИЦИОННЫЕ    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ПРОЕКТЫ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484" y="1191872"/>
            <a:ext cx="6851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Перечень инвестиционных проектов, планируемых к реализации </a:t>
            </a:r>
            <a:endParaRPr lang="ru-RU" sz="1400" b="1" dirty="0" smtClean="0">
              <a:solidFill>
                <a:srgbClr val="99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</a:t>
            </a:r>
            <a:r>
              <a:rPr lang="ru-RU" sz="1400" b="1" dirty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территории МО «Город Сарапул</a:t>
            </a:r>
            <a:r>
              <a:rPr lang="ru-RU" sz="1400" b="1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 до 2025 года</a:t>
            </a:r>
            <a:endParaRPr lang="ru-RU" sz="1400" b="1" dirty="0">
              <a:solidFill>
                <a:srgbClr val="99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385853"/>
              </p:ext>
            </p:extLst>
          </p:nvPr>
        </p:nvGraphicFramePr>
        <p:xfrm>
          <a:off x="260648" y="1784649"/>
          <a:ext cx="6380618" cy="6506421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71671"/>
                <a:gridCol w="2619211"/>
                <a:gridCol w="1294199"/>
                <a:gridCol w="708729"/>
                <a:gridCol w="754948"/>
                <a:gridCol w="731860"/>
              </a:tblGrid>
              <a:tr h="4576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№</a:t>
                      </a:r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Название инвестиционного проекта</a:t>
                      </a:r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Инициатор проекта</a:t>
                      </a:r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Годы реализации </a:t>
                      </a:r>
                      <a:r>
                        <a:rPr lang="ru-RU" sz="9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проекта</a:t>
                      </a:r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Создание рабочих мест, ед.</a:t>
                      </a:r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Стоимость проекта, </a:t>
                      </a:r>
                      <a:r>
                        <a:rPr lang="ru-RU" sz="900" b="1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 </a:t>
                      </a:r>
                      <a:r>
                        <a:rPr lang="ru-RU" sz="9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руб.</a:t>
                      </a:r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18376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r>
                        <a:rPr lang="ru-RU" sz="900" b="1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ПРОЕКТЫ ГРАДООБРАЗУЮЩИХ ПРЕДПРИЯТИЙ:</a:t>
                      </a:r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963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Организация серийного производства тягового асинхронного электродвигателя ДАТ-72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АО «</a:t>
                      </a:r>
                      <a:r>
                        <a:rPr lang="ru-RU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Сарапульский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ru-RU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электрогенераторный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завод»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2021-2029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271,17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155010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r>
                        <a:rPr lang="ru-RU" sz="9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+mn-cs"/>
                        </a:rPr>
                        <a:t>265</a:t>
                      </a:r>
                      <a:endParaRPr lang="ru-RU" sz="1100" b="1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+mn-ea"/>
                        <a:cs typeface="+mn-cs"/>
                      </a:endParaRPr>
                    </a:p>
                  </a:txBody>
                  <a:tcPr marL="2718" marR="2718" marT="271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5 661,77</a:t>
                      </a:r>
                    </a:p>
                  </a:txBody>
                  <a:tcPr marL="9525" marR="9525" marT="9525" marB="0"/>
                </a:tc>
              </a:tr>
              <a:tr h="216024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ru-RU" sz="9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r>
                        <a:rPr lang="ru-RU" sz="900" b="1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ПРОЕКТЫ </a:t>
                      </a:r>
                      <a:r>
                        <a:rPr lang="ru-RU" sz="900" b="1" u="none" strike="noStrike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ПРЕДПРИЯТИЙ ГОРОДА</a:t>
                      </a:r>
                      <a:r>
                        <a:rPr lang="ru-RU" sz="900" b="1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</a:t>
                      </a:r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20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Склад готовой продукции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ОАО «</a:t>
                      </a:r>
                      <a:r>
                        <a:rPr lang="ru-RU" sz="9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Сарапульский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ЛВЗ»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2023-2024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не предусмотрено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720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Реконструкция гальванического участка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АО "КБЭ </a:t>
                      </a:r>
                      <a:r>
                        <a:rPr lang="en-US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XXI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века"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2015-2025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72008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</a:t>
                      </a:r>
                      <a:r>
                        <a:rPr lang="ru-RU" sz="9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290,0</a:t>
                      </a:r>
                      <a:endParaRPr lang="ru-RU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72008">
                <a:tc gridSpan="6"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</a:pPr>
                      <a:r>
                        <a:rPr lang="ru-RU" sz="9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ПРОЕКТЫ ДЕЙСТВУЮЩИХ</a:t>
                      </a:r>
                      <a:r>
                        <a:rPr lang="ru-RU" sz="9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РЕЗИДЕНТОВ ТОР «САРАПУЛ»</a:t>
                      </a:r>
                      <a:r>
                        <a:rPr lang="ru-RU" sz="9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: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02" marR="4502" marT="4502" marB="0"/>
                </a:tc>
                <a:tc hMerge="1">
                  <a:txBody>
                    <a:bodyPr/>
                    <a:lstStyle/>
                    <a:p>
                      <a:pPr algn="l" fontAlgn="t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02" marR="4502" marT="4502" marB="0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02" marR="4502" marT="4502" marB="0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02" marR="4502" marT="4502" marB="0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02" marR="4502" marT="4502" marB="0"/>
                </a:tc>
                <a:tc hMerge="1">
                  <a:txBody>
                    <a:bodyPr/>
                    <a:lstStyle/>
                    <a:p>
                      <a:pPr algn="ctr" fontAlgn="t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02" marR="4502" marT="4502" marB="0"/>
                </a:tc>
              </a:tr>
              <a:tr h="720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Производство частей приборов для измерения ООО «СП «Техника»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«СП «Техника»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2018-2027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62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17,65</a:t>
                      </a:r>
                    </a:p>
                  </a:txBody>
                  <a:tcPr marL="9525" marR="9525" marT="9525" marB="0"/>
                </a:tc>
              </a:tr>
              <a:tr h="720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Организация производства строительных металлических изделий, компонентов промышленного оборудования, грузоподъемных механизмов, транспортирующего и погрузочно-разгрузочного оборудования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"ПСК "ВЕЛЛИФТ"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2018-2021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3,304</a:t>
                      </a:r>
                    </a:p>
                  </a:txBody>
                  <a:tcPr marL="9525" marR="9525" marT="9525" marB="0"/>
                </a:tc>
              </a:tr>
              <a:tr h="720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Производство электротехнической продукции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"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Сарапульский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электромеханический завод"                 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2018-2025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489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322,0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720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Производство респираторов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"СП "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Алькор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"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2018-2027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56,03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720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Организация производства импортозамещающих интеллектуальных датчиков давления VMP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"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ВакууммашЭлектро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2019-2024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20,769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720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Завод по производству рапсового масла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"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Сарапульский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завод растительных масел"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2019-2024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398,51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720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Швейное производство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"Сириус"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2019-2027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245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10,11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720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Организация цветочного производства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«Объединенная цветочная компания»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2019-2025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2 775,36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720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Линия по производству шпона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"Сарапульский фанерный комбинат"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2019-2022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60,466</a:t>
                      </a:r>
                    </a:p>
                  </a:txBody>
                  <a:tcPr marL="9525" marR="9525" marT="9525" marB="0"/>
                </a:tc>
              </a:tr>
              <a:tr h="720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Создание Центра обслуживания баз данных и обработки информации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«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ИнфоДжет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» 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2019-2027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17,86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720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Производство светодиодных светильников и металлоконструкций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"Эколюмен"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2019-2023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8,449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720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Организация производства мебели в городе Сарапуле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"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Мебельрум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2020-2027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434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8,94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720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Организация производства электрических 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нагревательных элементов 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в городе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Сарапул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"ИЗТТ - Сарапул"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2020-2027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150,31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35" y="157050"/>
            <a:ext cx="792820" cy="7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3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25903" y="-5012"/>
            <a:ext cx="2118327" cy="9911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ый треугольник 8"/>
          <p:cNvSpPr/>
          <p:nvPr/>
        </p:nvSpPr>
        <p:spPr>
          <a:xfrm rot="16200000">
            <a:off x="786331" y="3847307"/>
            <a:ext cx="5424704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72482"/>
            <a:ext cx="575641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ИНВЕСТИЦИОННЫЕ    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ПРОЕКТЫ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76872" y="1118862"/>
            <a:ext cx="27210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99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Продолжение таблицы</a:t>
            </a:r>
            <a:endParaRPr lang="ru-RU" sz="1200" b="1" dirty="0">
              <a:solidFill>
                <a:srgbClr val="99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850269"/>
              </p:ext>
            </p:extLst>
          </p:nvPr>
        </p:nvGraphicFramePr>
        <p:xfrm>
          <a:off x="260648" y="1462409"/>
          <a:ext cx="6362176" cy="531758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30823"/>
                <a:gridCol w="2625539"/>
                <a:gridCol w="1297325"/>
                <a:gridCol w="710440"/>
                <a:gridCol w="752912"/>
                <a:gridCol w="745137"/>
              </a:tblGrid>
              <a:tr h="421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№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Название инвестиционного проекта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Инициатор проекта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Годы реализации </a:t>
                      </a:r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проекта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Создание рабочих мест, ед.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Стоимость проекта, </a:t>
                      </a:r>
                      <a:r>
                        <a:rPr lang="ru-RU" sz="9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млн. </a:t>
                      </a:r>
                      <a:r>
                        <a:rPr lang="ru-RU" sz="900" b="1" u="none" strike="noStrike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руб.</a:t>
                      </a:r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Производство респираторов. Изготовление одноразовой и многоразовой рабочей одежды</a:t>
                      </a:r>
                      <a:b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</a:b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"Фабрика Вега Спец"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2020-2027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</a:t>
                      </a:r>
                    </a:p>
                  </a:txBody>
                  <a:tcPr marL="9525" marR="9525" marT="9525" marB="0"/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Строительство </a:t>
                      </a:r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логоцентра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Wildberries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"ВБ Сарапул"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2021-2026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2500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2178,33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Производство электротехнических изделий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"Корвет"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2020-2021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6,025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Производство изделий из натуральной и искусственной кожи и текстиля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"ИВА"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2020-2027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6,07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21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Производство металлоконструкций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"МеталлоОснова"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2020-2022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7,6</a:t>
                      </a:r>
                    </a:p>
                  </a:txBody>
                  <a:tcPr marL="9525" marR="9525" marT="9525" marB="0"/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22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Производство электрических ламп и осветительного оборудования в городе Сарапул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«ЗСС ЭКОБЛИК»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2022-2027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3,404</a:t>
                      </a:r>
                    </a:p>
                  </a:txBody>
                  <a:tcPr marL="9525" marR="9525" marT="9525" marB="0"/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23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Производство стеклянных инфракрасных обогревателей для основного отопления или локального обогрева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«Сириус – Инфракрасные Технологии Отопления»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2021-2026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54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55,46</a:t>
                      </a:r>
                    </a:p>
                  </a:txBody>
                  <a:tcPr marL="9525" marR="9525" marT="9525" marB="0"/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24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Производство деталей из стальной нержавеющей трубы и шестигранного латунного прутка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«ПМК»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2021-2026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101,40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25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Производство зарядных станций для электротранспорта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«Национальные </a:t>
                      </a:r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зарядные 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системы»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2022-2026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36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34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26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Производство фитингов и запорной арматуры ОРПАН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"Совместное предприятие "ОРПАН-Сарапул"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2023-2029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48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76,95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27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Создание частного питомника по выращиванию хвойных саженцев в городе Сарапул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«</a:t>
                      </a:r>
                      <a:r>
                        <a:rPr lang="ru-RU" sz="9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Удан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»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2022-2024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26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746,85</a:t>
                      </a:r>
                    </a:p>
                  </a:txBody>
                  <a:tcPr marL="9525" marR="9525" marT="9525" marB="0"/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28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Строительство завода по переработке сельскохозяйственных культур в протеин в городе Сарапуле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"КМТ Фудс"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2024-2026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23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77,39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0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 </a:t>
                      </a:r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4958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7053,23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ПРОЧИЕ ПРОЕКТЫ:</a:t>
                      </a:r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endParaRPr lang="ru-RU" sz="900" b="1" i="0" u="none" strike="noStrike" dirty="0" smtClean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29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Строительство ритуального комплекса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"ИНВЕСТ-СТРОЙ"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2021-2024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147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30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Строительство промышленного технопарка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ООО "</a:t>
                      </a:r>
                      <a:r>
                        <a:rPr lang="ru-RU" sz="9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АйПиДжи</a:t>
                      </a:r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-Сарапул"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2021-2028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38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1200</a:t>
                      </a:r>
                      <a:endParaRPr lang="ru-RU" sz="900" b="0" i="0" u="none" strike="noStrike" kern="1200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</a:tr>
              <a:tr h="0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 </a:t>
                      </a:r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1347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0">
                <a:tc gridSpan="4">
                  <a:txBody>
                    <a:bodyPr/>
                    <a:lstStyle/>
                    <a:p>
                      <a:pPr algn="r" fontAlgn="ctr"/>
                      <a:r>
                        <a:rPr lang="ru-RU" sz="900" b="1" u="none" strike="noStrike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ИТОГО по</a:t>
                      </a:r>
                      <a:r>
                        <a:rPr lang="ru-RU" sz="900" b="1" u="none" strike="noStrike" baseline="0" dirty="0" smtClean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всем инвестиционным проектам </a:t>
                      </a:r>
                      <a:r>
                        <a:rPr lang="ru-RU" sz="900" b="1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00206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2718" marR="2718" marT="2718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5 274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14 352,0</a:t>
                      </a: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35" y="157050"/>
            <a:ext cx="792820" cy="7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4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25903" y="-5012"/>
            <a:ext cx="2118327" cy="9911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ый треугольник 6"/>
          <p:cNvSpPr/>
          <p:nvPr/>
        </p:nvSpPr>
        <p:spPr>
          <a:xfrm rot="16200000">
            <a:off x="786331" y="3847307"/>
            <a:ext cx="5424704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364" y="1837266"/>
            <a:ext cx="622869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Администрация </a:t>
            </a:r>
          </a:p>
          <a:p>
            <a:pPr algn="just"/>
            <a:r>
              <a:rPr lang="ru-RU" sz="12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города Сарапула</a:t>
            </a:r>
          </a:p>
          <a:p>
            <a:pPr algn="just"/>
            <a:endParaRPr lang="ru-RU" sz="1200" b="1" dirty="0" smtClean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ru-RU" sz="1400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35" y="157050"/>
            <a:ext cx="792820" cy="7248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272482"/>
            <a:ext cx="575641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ИНВЕСТИЦИОННАЯ    </a:t>
            </a:r>
          </a:p>
          <a:p>
            <a:r>
              <a:rPr lang="ru-RU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ДЕЯТЕЛЬНОСТЬ 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72476" y="1837266"/>
            <a:ext cx="389979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Структура Администрации размещена на сайте </a:t>
            </a:r>
            <a:r>
              <a:rPr lang="en-US" sz="11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http://www.adm-sarapul.ru/</a:t>
            </a:r>
          </a:p>
          <a:p>
            <a:pPr algn="just"/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Адрес: РФ, Удмуртская Республика, г. Сарапул, Красная П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лощадь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8.</a:t>
            </a:r>
          </a:p>
          <a:p>
            <a:pPr algn="just"/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E-mail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gorsar@sarapul.udmr.ru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7796" y="2937937"/>
            <a:ext cx="16870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Чернова Оксана Владимировна</a:t>
            </a:r>
            <a:endParaRPr lang="ru-RU" sz="11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372476" y="2912676"/>
            <a:ext cx="419462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Первый заместитель Главы Администрации города Сарапула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Телефон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(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34147) 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4-18-76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+7 (919) 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909-05-60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E-</a:t>
            </a:r>
            <a:r>
              <a:rPr lang="ru-RU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mail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ru-RU" sz="1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upr_eco</a:t>
            </a: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@sarapul.udmr.ru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4732" y="3850928"/>
            <a:ext cx="206924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Приказчикова </a:t>
            </a:r>
          </a:p>
          <a:p>
            <a:r>
              <a:rPr lang="ru-RU" sz="11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Анастасия </a:t>
            </a:r>
          </a:p>
          <a:p>
            <a:r>
              <a:rPr lang="ru-RU" sz="11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Владимировна</a:t>
            </a:r>
            <a:endParaRPr lang="ru-RU" sz="11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72476" y="3800872"/>
            <a:ext cx="424730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Заместитель начальника 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управления 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экономики – начальник отдела развития территории и отраслей экономики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Телефон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(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34147) 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4-20-12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E-</a:t>
            </a:r>
            <a:r>
              <a:rPr lang="ru-RU" sz="1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mail</a:t>
            </a: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ru-RU" sz="11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eco</a:t>
            </a:r>
            <a:r>
              <a:rPr lang="ru-RU" sz="11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_</a:t>
            </a:r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invest@sarapul.udmr.ru</a:t>
            </a:r>
            <a:endParaRPr lang="ru-RU" sz="11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96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N:\Работа\Сарапул\Город Сарапул ТОСЭР\Полная презентация ТОСЭР\Презентация PPTX\Презентация ТОСЭР_фоны-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/>
          <a:stretch/>
        </p:blipFill>
        <p:spPr bwMode="auto">
          <a:xfrm>
            <a:off x="21690" y="4964660"/>
            <a:ext cx="6857999" cy="488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11417" y="6681192"/>
            <a:ext cx="6858000" cy="4320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ea typeface="Tahoma" pitchFamily="34" charset="0"/>
                <a:cs typeface="Tahoma" pitchFamily="34" charset="0"/>
              </a:rPr>
              <a:t>www.adm-sarapul.ru</a:t>
            </a:r>
            <a:endParaRPr lang="ru-RU" sz="1800" b="1" dirty="0">
              <a:solidFill>
                <a:schemeClr val="tx1">
                  <a:lumMod val="85000"/>
                  <a:lumOff val="15000"/>
                </a:schemeClr>
              </a:solidFill>
              <a:ea typeface="Tahoma" pitchFamily="34" charset="0"/>
              <a:cs typeface="Tahoma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35" y="157050"/>
            <a:ext cx="792820" cy="72484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486144" y="3230576"/>
            <a:ext cx="3929090" cy="173408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ДОБРО </a:t>
            </a:r>
            <a:br>
              <a:rPr lang="ru-RU" sz="36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ПОЖАЛОВАТЬ</a:t>
            </a:r>
            <a:br>
              <a:rPr lang="ru-RU" sz="36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САРАПУЛ!</a:t>
            </a:r>
            <a:endParaRPr lang="ru-RU" sz="36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2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2" t="2437" r="38703" b="489"/>
          <a:stretch/>
        </p:blipFill>
        <p:spPr bwMode="auto">
          <a:xfrm>
            <a:off x="1153" y="-259"/>
            <a:ext cx="4470400" cy="990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276875" y="0"/>
            <a:ext cx="4622543" cy="9945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ый треугольник 17"/>
          <p:cNvSpPr/>
          <p:nvPr/>
        </p:nvSpPr>
        <p:spPr>
          <a:xfrm rot="16200000">
            <a:off x="721246" y="3829613"/>
            <a:ext cx="5374084" cy="6858000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624921" y="5972464"/>
            <a:ext cx="2120659" cy="773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41,5</a:t>
            </a:r>
            <a:r>
              <a:rPr lang="ru-RU" sz="3200" b="1" dirty="0" smtClean="0">
                <a:solidFill>
                  <a:srgbClr val="002060"/>
                </a:solidFill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</a:br>
            <a:endParaRPr lang="ru-RU" sz="3200" b="1" dirty="0">
              <a:solidFill>
                <a:srgbClr val="002060"/>
              </a:solidFill>
              <a:latin typeface="Corbel" panose="020B0503020204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400042" y="8825881"/>
            <a:ext cx="4691079" cy="10801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это выше, чем по Удмуртской Республике </a:t>
            </a:r>
          </a:p>
          <a:p>
            <a:pPr algn="l"/>
            <a:r>
              <a:rPr lang="ru-RU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(41,0 г.) и в целом по России (40,2)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35" y="157050"/>
            <a:ext cx="792820" cy="724848"/>
          </a:xfrm>
          <a:prstGeom prst="rect">
            <a:avLst/>
          </a:prstGeom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45487" y="2097578"/>
            <a:ext cx="3187769" cy="12961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 smtClean="0">
                <a:solidFill>
                  <a:srgbClr val="C00000"/>
                </a:solidFill>
                <a:effectLst/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89 851</a:t>
            </a:r>
            <a:r>
              <a:rPr lang="ru-RU" sz="4800" b="1" dirty="0" smtClean="0">
                <a:solidFill>
                  <a:srgbClr val="C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ru-RU" sz="4800" b="1" dirty="0" smtClean="0">
                <a:solidFill>
                  <a:srgbClr val="C00000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4800" b="1" dirty="0">
              <a:solidFill>
                <a:srgbClr val="002060"/>
              </a:solidFill>
              <a:effectLst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276875" y="3893367"/>
            <a:ext cx="2634671" cy="1273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itchFamily="2" charset="2"/>
              <a:buChar char="ü"/>
            </a:pPr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6,2 %</a:t>
            </a:r>
          </a:p>
          <a:p>
            <a:pPr algn="just"/>
            <a:endParaRPr lang="ru-RU" sz="3200" b="1" dirty="0">
              <a:solidFill>
                <a:srgbClr val="C00000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3" y="257864"/>
            <a:ext cx="573210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ОБЩИЕ СВЕДЕНИЯ О ГОРОДЕ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97046" y="2723579"/>
            <a:ext cx="3429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среднегодовая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численность населения </a:t>
            </a: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2023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79894" y="4599924"/>
            <a:ext cx="3429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общей </a:t>
            </a:r>
            <a:endParaRPr lang="ru-RU" sz="1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численности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населения Удмуртской Республики</a:t>
            </a:r>
            <a:endParaRPr lang="ru-RU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79894" y="6359376"/>
            <a:ext cx="3092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средний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возраст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жителей*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78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529" y="0"/>
            <a:ext cx="1686279" cy="99110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23429"/>
            <a:ext cx="5864210" cy="79208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cap="al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ТРАНСПОРТНО-ЛОГИСТИЧЕСКАЯ </a:t>
            </a:r>
          </a:p>
          <a:p>
            <a:pPr algn="l"/>
            <a:r>
              <a:rPr lang="ru-RU" sz="2400" b="1" cap="all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СИСТЕМА  ГОРОДА</a:t>
            </a:r>
            <a:endParaRPr lang="ru-RU" sz="2400" b="1" cap="all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1865469" y="5285724"/>
            <a:ext cx="5174495" cy="437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Аэропорт </a:t>
            </a:r>
          </a:p>
          <a:p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Ижевска 50 км </a:t>
            </a:r>
            <a:endParaRPr lang="ru-RU" sz="18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Заголовок 1"/>
          <p:cNvSpPr txBox="1">
            <a:spLocks/>
          </p:cNvSpPr>
          <p:nvPr/>
        </p:nvSpPr>
        <p:spPr>
          <a:xfrm>
            <a:off x="1865469" y="2830659"/>
            <a:ext cx="5797247" cy="5774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Железная дорога</a:t>
            </a:r>
          </a:p>
          <a:p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Москва - Владивосток</a:t>
            </a:r>
            <a:endParaRPr lang="ru-RU" sz="18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1792859" y="1632460"/>
            <a:ext cx="3528392" cy="5418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Федеральная трасса </a:t>
            </a:r>
          </a:p>
          <a:p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Москва - Екатеринбург</a:t>
            </a:r>
            <a:endParaRPr lang="ru-RU" sz="18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1865469" y="4142654"/>
            <a:ext cx="2978598" cy="437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Река Кама</a:t>
            </a:r>
            <a:endParaRPr lang="ru-RU" sz="18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35" y="157050"/>
            <a:ext cx="792820" cy="724848"/>
          </a:xfrm>
          <a:prstGeom prst="rect">
            <a:avLst/>
          </a:prstGeom>
        </p:spPr>
      </p:pic>
      <p:sp>
        <p:nvSpPr>
          <p:cNvPr id="4" name="AutoShape 18" descr="https://cdn2.iconfinder.com/data/icons/pittogrammi/142/14-51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429539" y="2670445"/>
            <a:ext cx="876603" cy="834693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422694" y="3859527"/>
            <a:ext cx="876603" cy="834693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02538" y="4990509"/>
            <a:ext cx="876603" cy="834693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0" name="Picture 16" descr="https://www.shareicon.net/data/2015/09/28/647609_airport_512x5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74" y="5141582"/>
            <a:ext cx="524931" cy="52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image.freepik.com/free-icon/no-translate-detected_318-339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862627"/>
            <a:ext cx="495130" cy="495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image.freepik.com/free-icon/no-translate-detected_318-444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20" y="4007098"/>
            <a:ext cx="539550" cy="53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Овал 40"/>
          <p:cNvSpPr/>
          <p:nvPr/>
        </p:nvSpPr>
        <p:spPr>
          <a:xfrm>
            <a:off x="414685" y="1521651"/>
            <a:ext cx="876603" cy="834693"/>
          </a:xfrm>
          <a:prstGeom prst="ellipse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52" name="Picture 28" descr="http://www.rss-kaskad.ru/images/iko/trass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66" y="1664646"/>
            <a:ext cx="509839" cy="50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apf.mail.ru/cgi-bin/readmsg/%D0%B4%D0%BB%D1%8F%20%D0%BF%D1%80%D0%B5%D0%B7%D0%B5%D0%BD%D1%82%D0%B0%D1%86%D0%B8%D0%B8_%D0%A1%D1%82%D1%80%D0%B0%D0%BD%D0%B8%D1%86%D0%B0_1.jpg?id=15228222250000000935%3B0%3B1&amp;x-email=tatarskikh.aleksandra%40mail.ru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/>
          <a:srcRect l="31831" t="32050" r="15243" b="16036"/>
          <a:stretch>
            <a:fillRect/>
          </a:stretch>
        </p:blipFill>
        <p:spPr bwMode="auto">
          <a:xfrm>
            <a:off x="14529" y="6092498"/>
            <a:ext cx="6843471" cy="381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Содержимое 2"/>
          <p:cNvSpPr txBox="1">
            <a:spLocks/>
          </p:cNvSpPr>
          <p:nvPr/>
        </p:nvSpPr>
        <p:spPr>
          <a:xfrm>
            <a:off x="-3822" y="6092498"/>
            <a:ext cx="6331165" cy="2112927"/>
          </a:xfrm>
          <a:prstGeom prst="rect">
            <a:avLst/>
          </a:prstGeom>
        </p:spPr>
        <p:txBody>
          <a:bodyPr vert="horz" lIns="102870" tIns="51435" rIns="102870" bIns="51435" rtlCol="0">
            <a:noAutofit/>
          </a:bodyPr>
          <a:lstStyle/>
          <a:p>
            <a:pPr marL="385763" marR="0" lvl="0" indent="-385763" defTabSz="10287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Расстояние от столицы Удмуртской Республики </a:t>
            </a:r>
            <a:r>
              <a:rPr lang="ru-RU" sz="1200" b="1" dirty="0" smtClean="0">
                <a:solidFill>
                  <a:srgbClr val="0066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города Ижевска до:</a:t>
            </a:r>
          </a:p>
          <a:p>
            <a:pPr marL="385763" lvl="0" indent="-385763">
              <a:spcBef>
                <a:spcPct val="20000"/>
              </a:spcBef>
            </a:pPr>
            <a:endParaRPr lang="ru-RU" sz="1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spcBef>
                <a:spcPct val="20000"/>
              </a:spcBef>
            </a:pP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Москвы </a:t>
            </a:r>
            <a:r>
              <a:rPr lang="ru-RU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- 1129 км 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	</a:t>
            </a:r>
          </a:p>
          <a:p>
            <a:pPr lvl="0">
              <a:spcBef>
                <a:spcPct val="20000"/>
              </a:spcBef>
            </a:pP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Кирова – 405 км</a:t>
            </a:r>
            <a:endParaRPr lang="ru-RU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spcBef>
                <a:spcPct val="20000"/>
              </a:spcBef>
            </a:pP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Санкт-Петербурга </a:t>
            </a:r>
            <a:r>
              <a:rPr lang="ru-RU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- 1904 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км</a:t>
            </a:r>
          </a:p>
          <a:p>
            <a:pPr lvl="0">
              <a:spcBef>
                <a:spcPct val="20000"/>
              </a:spcBef>
            </a:pP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Перми  – 376 км </a:t>
            </a:r>
            <a:endParaRPr lang="ru-RU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lvl="0">
              <a:spcBef>
                <a:spcPct val="20000"/>
              </a:spcBef>
            </a:pP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Екатеринбурга </a:t>
            </a:r>
            <a:r>
              <a:rPr lang="ru-RU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- 800 км </a:t>
            </a: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	 </a:t>
            </a:r>
          </a:p>
          <a:p>
            <a:pPr lvl="0">
              <a:spcBef>
                <a:spcPct val="20000"/>
              </a:spcBef>
            </a:pP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Уфы – 300 км</a:t>
            </a:r>
            <a:endParaRPr lang="ru-RU" sz="1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85763" lvl="0" indent="-385763">
              <a:spcBef>
                <a:spcPct val="20000"/>
              </a:spcBef>
            </a:pPr>
            <a:r>
              <a:rPr lang="ru-RU" sz="12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- </a:t>
            </a:r>
            <a:r>
              <a:rPr lang="ru-RU" sz="1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Казани - 395 км</a:t>
            </a:r>
            <a:endParaRPr kumimoji="0" lang="ru-RU" sz="1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80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7" y="-4176"/>
            <a:ext cx="2421975" cy="991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5" y="24408"/>
            <a:ext cx="2439143" cy="9921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2" t="41" r="65516" b="-3559"/>
          <a:stretch/>
        </p:blipFill>
        <p:spPr bwMode="auto">
          <a:xfrm>
            <a:off x="-18255" y="-4176"/>
            <a:ext cx="2705540" cy="1029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25" y="195704"/>
            <a:ext cx="792820" cy="724848"/>
          </a:xfrm>
          <a:prstGeom prst="rect">
            <a:avLst/>
          </a:prstGeom>
        </p:spPr>
      </p:pic>
      <p:sp>
        <p:nvSpPr>
          <p:cNvPr id="15" name="Прямоугольный треугольник 14"/>
          <p:cNvSpPr/>
          <p:nvPr/>
        </p:nvSpPr>
        <p:spPr>
          <a:xfrm rot="16200000">
            <a:off x="712135" y="3799790"/>
            <a:ext cx="5415475" cy="6876255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80728" y="9201472"/>
            <a:ext cx="5877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*Информация </a:t>
            </a:r>
            <a:r>
              <a: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 стратегических документах размещена на официальном сайте МО «Город Сарапул» http://</a:t>
            </a:r>
            <a:r>
              <a:rPr lang="ru-RU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www.adm-sarapul.ru</a:t>
            </a:r>
            <a:endParaRPr lang="ru-RU" sz="1400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8255" y="195704"/>
            <a:ext cx="5765879" cy="830997"/>
          </a:xfrm>
          <a:prstGeom prst="rect">
            <a:avLst/>
          </a:prstGeom>
          <a:solidFill>
            <a:schemeClr val="bg1"/>
          </a:solidFill>
          <a:effectLst>
            <a:glow>
              <a:schemeClr val="accent1"/>
            </a:glow>
            <a:softEdge rad="0"/>
          </a:effectLst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ru-RU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ТРАТЕГИЧЕСКОЕ ПЛАНИРОВАНИЕ   </a:t>
            </a:r>
          </a:p>
          <a:p>
            <a:r>
              <a:rPr lang="ru-RU" sz="2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РАЗВИТИЯ ГОРОДА </a:t>
            </a:r>
            <a:endParaRPr lang="ru-RU" sz="2300" b="1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87285" y="1352600"/>
            <a:ext cx="3955478" cy="1492716"/>
          </a:xfrm>
          <a:prstGeom prst="rect">
            <a:avLst/>
          </a:prstGeom>
          <a:effectLst>
            <a:softEdge rad="939800"/>
          </a:effectLst>
        </p:spPr>
        <p:txBody>
          <a:bodyPr wrap="square">
            <a:spAutoFit/>
          </a:bodyPr>
          <a:lstStyle/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Сарапул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– город, который будет развиваться как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межрегиональный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промышленный и туристический центр, обеспечивающий стабильное повышение качества жизни и комфортную среду проживания для всех поколений горожан.</a:t>
            </a:r>
          </a:p>
          <a:p>
            <a:pPr indent="457200" algn="just"/>
            <a:endParaRPr lang="ru-RU" sz="1300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87285" y="1920113"/>
            <a:ext cx="3955478" cy="526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Ключевые документы стратегического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планирования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indent="457200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Стратегия социально-экономического развития муниципального образования «Город Сарапул» до 2025 года, утвержденная решением </a:t>
            </a:r>
            <a:r>
              <a:rPr lang="ru-RU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Сарапульской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городской Думы № 6-182 от 24.11.2016 г.;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Генеральный план города Сарапула, утвержден решением Сарапульской городской Думы №  6-697 от 19 ноября 2009 года.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Распоряжением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Правительства УР от 23.06.2020 № 749-р внесены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последние изменения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Генеральный план г. Сарапула;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муниципальные программы города Сарапула на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2015-2028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годы*</a:t>
            </a:r>
          </a:p>
        </p:txBody>
      </p:sp>
    </p:spTree>
    <p:extLst>
      <p:ext uri="{BB962C8B-B14F-4D97-AF65-F5344CB8AC3E}">
        <p14:creationId xmlns:p14="http://schemas.microsoft.com/office/powerpoint/2010/main" val="226250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2" y="561975"/>
            <a:ext cx="2295525" cy="934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ый треугольник 18"/>
          <p:cNvSpPr/>
          <p:nvPr/>
        </p:nvSpPr>
        <p:spPr>
          <a:xfrm rot="16200000">
            <a:off x="796752" y="3831970"/>
            <a:ext cx="5424704" cy="6718633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24944" y="1658990"/>
            <a:ext cx="3705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исленность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экономически активного населения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35" y="157050"/>
            <a:ext cx="792820" cy="724848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362851" y="2405223"/>
            <a:ext cx="2119459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itchFamily="2" charset="2"/>
              <a:buChar char="ü"/>
            </a:pPr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25</a:t>
            </a:r>
            <a:endParaRPr lang="ru-RU" sz="3200" b="1" dirty="0">
              <a:solidFill>
                <a:srgbClr val="C00000"/>
              </a:solidFill>
              <a:latin typeface="Corbel" panose="020B0503020204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41003" y="2864768"/>
            <a:ext cx="21194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18</a:t>
            </a:r>
            <a:endParaRPr lang="ru-RU" sz="3200" b="1" dirty="0">
              <a:solidFill>
                <a:srgbClr val="C00000"/>
              </a:solidFill>
              <a:latin typeface="Corbel" panose="020B0503020204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85191" y="4100644"/>
            <a:ext cx="2123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8</a:t>
            </a:r>
            <a:endParaRPr lang="ru-RU" sz="3200" b="1" dirty="0">
              <a:solidFill>
                <a:srgbClr val="C00000"/>
              </a:solidFill>
              <a:latin typeface="Corbel" panose="020B0503020204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19900" y="4661657"/>
            <a:ext cx="21194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6</a:t>
            </a:r>
            <a:endParaRPr lang="ru-RU" sz="3200" b="1" dirty="0">
              <a:solidFill>
                <a:srgbClr val="C00000"/>
              </a:solidFill>
              <a:latin typeface="Corbel" panose="020B0503020204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08349" y="5232321"/>
            <a:ext cx="21194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1</a:t>
            </a:r>
            <a:endParaRPr lang="ru-RU" sz="3200" b="1" dirty="0">
              <a:solidFill>
                <a:srgbClr val="C00000"/>
              </a:solidFill>
              <a:latin typeface="Corbel" panose="020B0503020204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15533" y="5817096"/>
            <a:ext cx="21146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96</a:t>
            </a:r>
            <a:endParaRPr lang="ru-RU" sz="3200" b="1" dirty="0">
              <a:solidFill>
                <a:srgbClr val="C00000"/>
              </a:solidFill>
              <a:latin typeface="Corbel" panose="020B0503020204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30607" y="6861713"/>
            <a:ext cx="24072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ru-RU" sz="32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itchFamily="34" charset="0"/>
                <a:cs typeface="Tahoma" pitchFamily="34" charset="0"/>
              </a:rPr>
              <a:t>607</a:t>
            </a:r>
            <a:endParaRPr lang="ru-RU" sz="3200" b="1" dirty="0">
              <a:solidFill>
                <a:srgbClr val="C00000"/>
              </a:solidFill>
              <a:latin typeface="Corbel" panose="020B050302020402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00230" y="894195"/>
            <a:ext cx="18002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Corbel" panose="020B0503020204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69 465</a:t>
            </a:r>
            <a:endParaRPr lang="ru-RU" sz="4400" b="1" dirty="0">
              <a:solidFill>
                <a:srgbClr val="C00000"/>
              </a:solidFill>
              <a:latin typeface="Corbel" panose="020B0503020204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88641"/>
            <a:ext cx="51125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ТРУДОВЫЕ РЕСУРСЫ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28100" y="2541794"/>
            <a:ext cx="30203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дошкольных учреждений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68038" y="2975383"/>
            <a:ext cx="3429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общеобразовательных учреждений, 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</a:t>
            </a:r>
            <a:r>
              <a:rPr lang="ru-RU" sz="1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т.ч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1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 </a:t>
            </a:r>
            <a:r>
              <a:rPr 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общеобразовательных школы с подчинением </a:t>
            </a:r>
            <a:r>
              <a:rPr lang="ru-RU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Министерства образования и науки УР</a:t>
            </a:r>
            <a:endParaRPr 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56384" y="4752412"/>
            <a:ext cx="3429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средних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профессиональных учебных </a:t>
            </a: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заведений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70334" y="4143490"/>
            <a:ext cx="3429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учреждений доп.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образования 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456384" y="5410614"/>
            <a:ext cx="3429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высшее </a:t>
            </a:r>
            <a:r>
              <a:rPr lang="ru-RU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учебное заведение</a:t>
            </a:r>
            <a:endParaRPr lang="ru-RU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371562" y="6223919"/>
            <a:ext cx="38897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количество выпускников высшего учебного заведения за 2023-2024 учебный год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348880" y="7304039"/>
            <a:ext cx="42575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количество выпускников </a:t>
            </a:r>
            <a:r>
              <a:rPr lang="ru-RU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средних профессиональных учебных заведений </a:t>
            </a:r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за 2023-2024 учебный год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48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276872" cy="9935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1" t="361" r="41139" b="1806"/>
          <a:stretch/>
        </p:blipFill>
        <p:spPr bwMode="auto">
          <a:xfrm>
            <a:off x="-3995" y="-5557"/>
            <a:ext cx="2280867" cy="993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 descr="https://npotor.ru/images/clients/sprz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349" y="3728864"/>
            <a:ext cx="980171" cy="49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ый треугольник 8"/>
          <p:cNvSpPr/>
          <p:nvPr/>
        </p:nvSpPr>
        <p:spPr>
          <a:xfrm rot="16200000">
            <a:off x="667013" y="3780897"/>
            <a:ext cx="5481974" cy="6815998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56284" y="1136576"/>
            <a:ext cx="39690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Основу экономики составляют крупные промышленные предприятия, такие как:</a:t>
            </a:r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354013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35" y="157050"/>
            <a:ext cx="792820" cy="724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88641"/>
            <a:ext cx="54452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ОБОРОННО-ПРОМЫШЛЕННЫЙ КОМПЛЕКС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56283" y="2322700"/>
            <a:ext cx="396906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АО «</a:t>
            </a:r>
            <a:r>
              <a:rPr lang="ru-RU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Сарапульский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электрогенераторный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завод» -производство 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авиационного электрооборудования.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Лидер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рынке производимого в России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электротранспорта. </a:t>
            </a:r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38349" y="4376936"/>
            <a:ext cx="396906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АО «</a:t>
            </a:r>
            <a:r>
              <a:rPr lang="ru-RU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Сарапульский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радиозавод» -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производство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разработка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средств и комплексов связи для оборонных целей страны. </a:t>
            </a:r>
          </a:p>
        </p:txBody>
      </p:sp>
      <p:pic>
        <p:nvPicPr>
          <p:cNvPr id="12" name="Picture 6" descr="http://segz.ru/wp-content/uploads/2014/10/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425" y="1925352"/>
            <a:ext cx="1120164" cy="38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611829" y="6026713"/>
            <a:ext cx="396906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АО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"Элеконд"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производство 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конденсаторов. Дополнительно предприятие выпускает комплектующие для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автопроизводителей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ru-RU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спецоснастку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товары народного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потребления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indent="354013" algn="just"/>
            <a:endParaRPr lang="ru-RU" sz="1300" dirty="0">
              <a:solidFill>
                <a:schemeClr val="tx1">
                  <a:lumMod val="85000"/>
                  <a:lumOff val="15000"/>
                </a:schemeClr>
              </a:solidFill>
              <a:latin typeface="Cambr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633801" y="8178022"/>
            <a:ext cx="396905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АО «Конструкторское бюро </a:t>
            </a:r>
            <a:r>
              <a:rPr lang="ru-RU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электроизделий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XXI века»  -  разработка, изготовление и испытания изделий электрозащиты, коммутации и свето-техники  для авиационной про-</a:t>
            </a:r>
            <a:r>
              <a:rPr lang="ru-RU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мышленности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20" name="Picture 10" descr="http://www.elecond.ru/images/text_elecond_ru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752" y="5907182"/>
            <a:ext cx="1080163" cy="12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http://srs-komplekt.ru/wp-content/uploads/2015/08/Elekon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543" y="5488906"/>
            <a:ext cx="590579" cy="39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kbe21v.ru/wp-content/uploads/no_imag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468" y="7501918"/>
            <a:ext cx="800738" cy="45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2560598" y="7945650"/>
            <a:ext cx="1173719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i="1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АО "КБЭ </a:t>
            </a:r>
            <a:r>
              <a:rPr lang="en-US" sz="800" b="1" i="1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XXI </a:t>
            </a:r>
            <a:r>
              <a:rPr lang="ru-RU" sz="800" b="1" i="1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века"</a:t>
            </a:r>
          </a:p>
        </p:txBody>
      </p:sp>
    </p:spTree>
    <p:extLst>
      <p:ext uri="{BB962C8B-B14F-4D97-AF65-F5344CB8AC3E}">
        <p14:creationId xmlns:p14="http://schemas.microsoft.com/office/powerpoint/2010/main" val="57916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190" r="84139" b="80"/>
          <a:stretch/>
        </p:blipFill>
        <p:spPr bwMode="auto">
          <a:xfrm>
            <a:off x="-17017" y="0"/>
            <a:ext cx="2362085" cy="989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http://www.getbrand.ru/wp-content/uploads/2011/10/Getbrand_Sarapul_logo_ic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398" y="6790818"/>
            <a:ext cx="962400" cy="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rabota-sarapul.ru/user_img/8583.jpg?15021145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676" y="2676215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ый треугольник 8"/>
          <p:cNvSpPr/>
          <p:nvPr/>
        </p:nvSpPr>
        <p:spPr>
          <a:xfrm rot="16200000">
            <a:off x="700939" y="3773313"/>
            <a:ext cx="5424704" cy="6874209"/>
          </a:xfrm>
          <a:prstGeom prst="rt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0888" y="905190"/>
            <a:ext cx="4119305" cy="8894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Доля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пищевой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промышленности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общем объеме отгруженной продукции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составляет </a:t>
            </a:r>
            <a:r>
              <a:rPr lang="ru-RU" sz="2000" b="1" dirty="0" smtClean="0">
                <a:solidFill>
                  <a:srgbClr val="FF0000"/>
                </a:solidFill>
                <a:latin typeface="Corbel" pitchFamily="34" charset="0"/>
                <a:ea typeface="Tahoma" pitchFamily="34" charset="0"/>
                <a:cs typeface="Tahoma" pitchFamily="34" charset="0"/>
              </a:rPr>
              <a:t>39,4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%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представлена такими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предприятиями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как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indent="4572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ООО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Сарапульская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кондитерская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</a:t>
            </a: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фабрика»; </a:t>
            </a:r>
          </a:p>
          <a:p>
            <a:pPr indent="4572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ООО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«Сарапульский </a:t>
            </a:r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хлебокомбинат»; </a:t>
            </a:r>
          </a:p>
          <a:p>
            <a:pPr indent="4572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ООО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Сарапульский комбинат  </a:t>
            </a: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хлебопродуктов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»; </a:t>
            </a:r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ЗАО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Сарапульский </a:t>
            </a:r>
          </a:p>
          <a:p>
            <a:pPr indent="457200" algn="just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</a:t>
            </a:r>
            <a:r>
              <a:rPr lang="ru-RU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дрожжепивзавод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»;</a:t>
            </a:r>
          </a:p>
          <a:p>
            <a:pPr indent="457200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ОАО 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Сарапульский ликеро-</a:t>
            </a:r>
          </a:p>
          <a:p>
            <a:pPr indent="457200" algn="just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водочный завод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»; </a:t>
            </a:r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ООО «</a:t>
            </a:r>
            <a:r>
              <a:rPr lang="ru-RU" sz="13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Сарапульская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indent="457200" algn="just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птицефабрика»; </a:t>
            </a:r>
          </a:p>
          <a:p>
            <a:pPr indent="457200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ПП «Сарапул-молоко» </a:t>
            </a:r>
          </a:p>
          <a:p>
            <a:pPr indent="457200" algn="just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АО «МИЛКОМ»;</a:t>
            </a:r>
          </a:p>
          <a:p>
            <a:pPr indent="457200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533400" indent="-76200"/>
            <a:r>
              <a:rPr lang="ru-RU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ООО «Сарапульский 	      	мясокомбинат»</a:t>
            </a:r>
          </a:p>
          <a:p>
            <a:pPr indent="457200" algn="just"/>
            <a:endParaRPr lang="ru-RU" sz="13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indent="457200" algn="just"/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Легкая промышленность города представлена обувным и швейным производством.</a:t>
            </a:r>
          </a:p>
          <a:p>
            <a:pPr indent="457200" algn="just"/>
            <a:endParaRPr lang="ru-RU" sz="13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35" y="157050"/>
            <a:ext cx="792820" cy="724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88641"/>
            <a:ext cx="51125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ПРОМЫШЛЕННЫЕ ОТРАСЛИ</a:t>
            </a:r>
          </a:p>
        </p:txBody>
      </p:sp>
      <p:sp>
        <p:nvSpPr>
          <p:cNvPr id="2" name="AutoShape 2" descr="https://4geo.ru/images/personal-pages-share/195920546/gallery/1498628123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4geo.ru/images/personal-pages-share/195920546/gallery/1498628123_orig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 descr="http://rusboard.net/imgs/board/13/1505413-1-325x3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88" y="2041773"/>
            <a:ext cx="864095" cy="86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http://&amp;ocy;&amp;ocy;&amp;ocy;&amp;rcy;&amp;ucy;&amp;scy;&amp;softcy;&amp;mcy;&amp;acy;&amp;tcy;&amp;ucy;&amp;shcy;&amp;kcy;&amp;acy;.&amp;rcy;&amp;fcy;/bitrix/templates/skhp/images/rm-logo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://&amp;ocy;&amp;ocy;&amp;ocy;&amp;rcy;&amp;ucy;&amp;scy;&amp;softcy;&amp;mcy;&amp;acy;&amp;tcy;&amp;ucy;&amp;shcy;&amp;kcy;&amp;acy;.&amp;rcy;&amp;fcy;/bitrix/templates/skhp/images/rm-logo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http://&amp;ocy;&amp;ocy;&amp;ocy;&amp;rcy;&amp;ucy;&amp;scy;&amp;softcy;&amp;mcy;&amp;acy;&amp;tcy;&amp;ucy;&amp;shcy;&amp;kcy;&amp;acy;.&amp;rcy;&amp;fcy;/bitrix/templates/skhp/images/rm-logo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141" y="3854872"/>
            <a:ext cx="702940" cy="70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 descr="https://searchfactory.ru/sites/default/files/0999-sarapulskij-likero-vodochnyj-zavo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068" y="5232869"/>
            <a:ext cx="1015730" cy="101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http://udmfood.ru/wp-content/uploads/2018/01/vostochnyiy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388" y="7769588"/>
            <a:ext cx="701090" cy="701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657" y="4636240"/>
            <a:ext cx="356957" cy="59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s://avt-16.foto.mail.ru/mail/sar-ptica/_avatar180?1431070818&amp;mrim=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983" y="6219518"/>
            <a:ext cx="547903" cy="54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69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13726</TotalTime>
  <Words>4292</Words>
  <Application>Microsoft Office PowerPoint</Application>
  <PresentationFormat>Лист A4 (210x297 мм)</PresentationFormat>
  <Paragraphs>803</Paragraphs>
  <Slides>34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ДОБРО  ПОЖАЛОВАТЬ В САРАПУЛ!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</dc:title>
  <dc:creator>Марина В. Быкова</dc:creator>
  <cp:lastModifiedBy>SAR-ECO_01</cp:lastModifiedBy>
  <cp:revision>1157</cp:revision>
  <cp:lastPrinted>2024-09-04T06:57:08Z</cp:lastPrinted>
  <dcterms:created xsi:type="dcterms:W3CDTF">2016-10-26T09:50:11Z</dcterms:created>
  <dcterms:modified xsi:type="dcterms:W3CDTF">2024-09-04T10:49:22Z</dcterms:modified>
</cp:coreProperties>
</file>