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57" r:id="rId3"/>
    <p:sldId id="268" r:id="rId4"/>
    <p:sldId id="265" r:id="rId5"/>
    <p:sldId id="269" r:id="rId6"/>
    <p:sldId id="270" r:id="rId7"/>
    <p:sldId id="271" r:id="rId8"/>
    <p:sldId id="273" r:id="rId9"/>
    <p:sldId id="266" r:id="rId10"/>
    <p:sldId id="261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760E"/>
    <a:srgbClr val="0563C1"/>
    <a:srgbClr val="4E4E50"/>
    <a:srgbClr val="FF7570"/>
    <a:srgbClr val="394ACE"/>
    <a:srgbClr val="39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 showGuides="1">
      <p:cViewPr varScale="1">
        <p:scale>
          <a:sx n="86" d="100"/>
          <a:sy n="86" d="100"/>
        </p:scale>
        <p:origin x="-204" y="-8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36" y="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2654B-D89F-4B4B-A9A2-5345A3649608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29236-B534-4374-B5DC-E095960F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6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63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4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31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91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69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219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9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95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9236-B534-4374-B5DC-E095960F548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9013" y="1041400"/>
            <a:ext cx="5385619" cy="2387600"/>
          </a:xfrm>
        </p:spPr>
        <p:txBody>
          <a:bodyPr anchor="ctr"/>
          <a:lstStyle>
            <a:lvl1pPr algn="ctr">
              <a:defRPr sz="6000" b="1">
                <a:solidFill>
                  <a:srgbClr val="4E4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58" y="50495"/>
            <a:ext cx="10970342" cy="1325563"/>
          </a:xfrm>
        </p:spPr>
        <p:txBody>
          <a:bodyPr/>
          <a:lstStyle>
            <a:lvl1pPr>
              <a:defRPr b="1">
                <a:solidFill>
                  <a:srgbClr val="4E4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8" y="1638812"/>
            <a:ext cx="10970342" cy="4351338"/>
          </a:xfrm>
        </p:spPr>
        <p:txBody>
          <a:bodyPr/>
          <a:lstStyle>
            <a:lvl1pPr>
              <a:defRPr>
                <a:solidFill>
                  <a:srgbClr val="4E4E50"/>
                </a:solidFill>
              </a:defRPr>
            </a:lvl1pPr>
            <a:lvl2pPr>
              <a:defRPr>
                <a:solidFill>
                  <a:srgbClr val="4E4E50"/>
                </a:solidFill>
              </a:defRPr>
            </a:lvl2pPr>
            <a:lvl3pPr>
              <a:defRPr>
                <a:solidFill>
                  <a:srgbClr val="4E4E50"/>
                </a:solidFill>
              </a:defRPr>
            </a:lvl3pPr>
            <a:lvl4pPr>
              <a:defRPr>
                <a:solidFill>
                  <a:srgbClr val="4E4E50"/>
                </a:solidFill>
              </a:defRPr>
            </a:lvl4pPr>
            <a:lvl5pPr>
              <a:defRPr>
                <a:solidFill>
                  <a:srgbClr val="4E4E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E4E50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E4E5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E4E50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FBE0797-8440-3EB9-6A78-2DD2D09201B7}"/>
              </a:ext>
            </a:extLst>
          </p:cNvPr>
          <p:cNvCxnSpPr>
            <a:cxnSpLocks/>
          </p:cNvCxnSpPr>
          <p:nvPr userDrawn="1"/>
        </p:nvCxnSpPr>
        <p:spPr>
          <a:xfrm>
            <a:off x="550606" y="1569362"/>
            <a:ext cx="5545394" cy="0"/>
          </a:xfrm>
          <a:prstGeom prst="line">
            <a:avLst/>
          </a:prstGeom>
          <a:ln w="31750">
            <a:solidFill>
              <a:srgbClr val="BE76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EDA88-B122-214E-B5E0-E3180B2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xmlns="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ublic21696347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r_kso2@sarapul.udmr.ru" TargetMode="External"/><Relationship Id="rId4" Type="http://schemas.openxmlformats.org/officeDocument/2006/relationships/hyperlink" Target="mailto:sar_kso1@sarapul.udm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Вестник КСО МО «Город Сарапул»</a:t>
            </a:r>
            <a:endParaRPr lang="ru-RU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F86AACC2-987C-EC31-7079-F1BA92032466}"/>
              </a:ext>
            </a:extLst>
          </p:cNvPr>
          <p:cNvSpPr txBox="1">
            <a:spLocks/>
          </p:cNvSpPr>
          <p:nvPr/>
        </p:nvSpPr>
        <p:spPr>
          <a:xfrm>
            <a:off x="2690902" y="4025462"/>
            <a:ext cx="5385619" cy="793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4E4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2023 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702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AEEA4-E604-4AE4-79AF-B005D980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74" y="237782"/>
            <a:ext cx="3417361" cy="10401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КОНТАКТЫ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AE947-E493-AC52-E5FF-AA7F3CC4F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425" y="2013386"/>
            <a:ext cx="10787645" cy="2845054"/>
          </a:xfrm>
        </p:spPr>
        <p:txBody>
          <a:bodyPr/>
          <a:lstStyle/>
          <a:p>
            <a:r>
              <a:rPr lang="ru-RU" dirty="0" smtClean="0"/>
              <a:t>МКУ «КСО МО «Город Сарапул» 8 (34147) 4-15-86</a:t>
            </a:r>
          </a:p>
          <a:p>
            <a:r>
              <a:rPr lang="ru-RU" dirty="0" smtClean="0"/>
              <a:t>Наша страница </a:t>
            </a:r>
            <a:r>
              <a:rPr lang="ru-RU" dirty="0" err="1" smtClean="0"/>
              <a:t>Вконтакте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vk.com/public216963470</a:t>
            </a:r>
            <a:endParaRPr lang="ru-RU" dirty="0" smtClean="0"/>
          </a:p>
          <a:p>
            <a:r>
              <a:rPr lang="ru-RU" dirty="0" err="1"/>
              <a:t>Email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>
                <a:hlinkClick r:id="rId4"/>
              </a:rPr>
              <a:t>sar_kso1@sarapul.udmr.ru</a:t>
            </a:r>
            <a:r>
              <a:rPr lang="ru-RU" dirty="0"/>
              <a:t> Саламатова </a:t>
            </a:r>
            <a:r>
              <a:rPr lang="ru-RU" dirty="0" smtClean="0"/>
              <a:t>Елена Викторовна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hlinkClick r:id="rId5"/>
              </a:rPr>
              <a:t>sar_kso2@sarapul.udmr.ru</a:t>
            </a:r>
            <a:r>
              <a:rPr lang="ru-RU" dirty="0"/>
              <a:t> Кузнецова </a:t>
            </a:r>
            <a:r>
              <a:rPr lang="ru-RU" dirty="0" smtClean="0"/>
              <a:t>Ирина Михайловна</a:t>
            </a:r>
            <a:endParaRPr lang="ru-RU" dirty="0"/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4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86" y="539827"/>
            <a:ext cx="10241095" cy="9464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Итоги работы за </a:t>
            </a:r>
            <a:r>
              <a:rPr lang="ru-RU" dirty="0" smtClean="0">
                <a:solidFill>
                  <a:srgbClr val="002060"/>
                </a:solidFill>
              </a:rPr>
              <a:t>2023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602" y="1991351"/>
            <a:ext cx="10113485" cy="3605218"/>
          </a:xfrm>
        </p:spPr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smtClean="0"/>
              <a:t>2023 год </a:t>
            </a:r>
            <a:r>
              <a:rPr lang="ru-RU" dirty="0" smtClean="0"/>
              <a:t>проведено </a:t>
            </a:r>
            <a:r>
              <a:rPr lang="ru-RU" sz="4000" dirty="0" smtClean="0"/>
              <a:t>39</a:t>
            </a:r>
            <a:r>
              <a:rPr lang="ru-RU" dirty="0" smtClean="0"/>
              <a:t> </a:t>
            </a:r>
            <a:r>
              <a:rPr lang="ru-RU" dirty="0" smtClean="0"/>
              <a:t>экспертно аналитических </a:t>
            </a:r>
            <a:r>
              <a:rPr lang="ru-RU" dirty="0" smtClean="0"/>
              <a:t>и </a:t>
            </a:r>
            <a:r>
              <a:rPr lang="ru-RU" sz="4000" dirty="0" smtClean="0"/>
              <a:t>6</a:t>
            </a:r>
            <a:r>
              <a:rPr lang="ru-RU" dirty="0" smtClean="0"/>
              <a:t> </a:t>
            </a:r>
            <a:r>
              <a:rPr lang="ru-RU" dirty="0" smtClean="0"/>
              <a:t>контрольных </a:t>
            </a:r>
            <a:r>
              <a:rPr lang="ru-RU" dirty="0" smtClean="0"/>
              <a:t>мероприятий</a:t>
            </a:r>
            <a:endParaRPr lang="ru-RU" dirty="0" smtClean="0"/>
          </a:p>
          <a:p>
            <a:r>
              <a:rPr lang="ru-RU" dirty="0" smtClean="0"/>
              <a:t>Сумма проверенных средств </a:t>
            </a:r>
            <a:r>
              <a:rPr lang="ru-RU" sz="4000" dirty="0" smtClean="0"/>
              <a:t>175,3</a:t>
            </a:r>
            <a:r>
              <a:rPr lang="ru-RU" sz="4000" dirty="0" smtClean="0"/>
              <a:t> </a:t>
            </a:r>
            <a:r>
              <a:rPr lang="ru-RU" dirty="0" smtClean="0"/>
              <a:t>млн. руб., сумма выявленных нарушений </a:t>
            </a:r>
            <a:r>
              <a:rPr lang="ru-RU" sz="4000" dirty="0" smtClean="0"/>
              <a:t>2,78</a:t>
            </a:r>
            <a:r>
              <a:rPr lang="ru-RU" dirty="0" smtClean="0"/>
              <a:t> </a:t>
            </a:r>
            <a:r>
              <a:rPr lang="ru-RU" dirty="0" smtClean="0"/>
              <a:t>млн. руб. </a:t>
            </a:r>
          </a:p>
          <a:p>
            <a:r>
              <a:rPr lang="ru-RU" dirty="0" smtClean="0"/>
              <a:t>Направлено </a:t>
            </a:r>
            <a:r>
              <a:rPr lang="ru-RU" sz="4000" dirty="0" smtClean="0"/>
              <a:t>2</a:t>
            </a:r>
            <a:r>
              <a:rPr lang="ru-RU" dirty="0" smtClean="0"/>
              <a:t> представления. </a:t>
            </a:r>
            <a:r>
              <a:rPr lang="ru-RU" dirty="0" smtClean="0">
                <a:solidFill>
                  <a:schemeClr val="tx1"/>
                </a:solidFill>
              </a:rPr>
              <a:t>Значительная часть нарушений устранена в процессе проведения проверок.</a:t>
            </a:r>
            <a:endParaRPr lang="en-US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2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619" y="550844"/>
            <a:ext cx="10069417" cy="7601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Типичные нарушения и недостатки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93214" y="2013386"/>
            <a:ext cx="10344840" cy="42772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Нарушение требований к бухгалтерской отчетности (в том числе к </a:t>
            </a:r>
            <a:r>
              <a:rPr lang="ru-RU" dirty="0"/>
              <a:t>оформлению фактов хозяйственной жизни экономического субъекта первичными учетными </a:t>
            </a:r>
            <a:r>
              <a:rPr lang="ru-RU" dirty="0" smtClean="0"/>
              <a:t>документами, общих требований к бухгалтерской отчетности, к проведению и оформлению результатов </a:t>
            </a:r>
            <a:r>
              <a:rPr lang="ru-RU" dirty="0" smtClean="0"/>
              <a:t>инвентаризации, в том числе инвентаризации дебиторской и кредиторской задолженности)</a:t>
            </a:r>
            <a:endParaRPr lang="ru-RU" dirty="0" smtClean="0"/>
          </a:p>
          <a:p>
            <a:pPr algn="just"/>
            <a:r>
              <a:rPr lang="ru-RU" dirty="0" smtClean="0"/>
              <a:t>Нарушения при организации оплаты труда (выплаты в размерах, превышающих установленные положениями по оплате труда, включение в положения по оплате труда выплат, не предусмотренных муниципальными отраслевыми нормами, отсутствие критериев для установления размеров премий)</a:t>
            </a:r>
          </a:p>
          <a:p>
            <a:pPr marL="285750" indent="-285750" algn="just">
              <a:spcBef>
                <a:spcPts val="0"/>
              </a:spcBef>
            </a:pPr>
            <a:r>
              <a:rPr lang="ru-RU" dirty="0"/>
              <a:t>Недостатки при проведении расчетов с поставщиками и подрядчиками</a:t>
            </a:r>
          </a:p>
          <a:p>
            <a:pPr marL="285750" indent="-285750" algn="just">
              <a:spcBef>
                <a:spcPts val="0"/>
              </a:spcBef>
            </a:pPr>
            <a:r>
              <a:rPr lang="ru-RU" dirty="0" smtClean="0"/>
              <a:t>Недостаточно четкое и конкретное формулирование целей </a:t>
            </a:r>
            <a:r>
              <a:rPr lang="ru-RU" dirty="0"/>
              <a:t>при заключении договоров на использование целевых </a:t>
            </a:r>
            <a:r>
              <a:rPr lang="ru-RU" dirty="0" smtClean="0"/>
              <a:t>субсидий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9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человечки для презент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027" y="4498611"/>
            <a:ext cx="2713577" cy="254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535" y="550843"/>
            <a:ext cx="8677492" cy="69406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Нарушение </a:t>
            </a:r>
            <a:r>
              <a:rPr lang="ru-RU" sz="2800" dirty="0" smtClean="0">
                <a:solidFill>
                  <a:srgbClr val="002060"/>
                </a:solidFill>
              </a:rPr>
              <a:t>требований к бухгалтерской отчетности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36433" y="1540797"/>
            <a:ext cx="2640800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чем выражается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3942784" y="2028700"/>
            <a:ext cx="2900850" cy="330085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Отчетность не отражает  реальное имущественное и финансовое состояние учреждения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Недостоверная отчетность не может быть качественным источником для анализа и принятия решений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Предусмотрена административная ответственность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(ст. 15.11 КоАП РФ)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7516120" y="1995649"/>
            <a:ext cx="2954606" cy="32766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Программные сбои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Централизация учета привела к тому, что руководители учреждений и ГРБС не в полной мере используют отчетность как источник информации для анализа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Много бумажной работы, дублирование процессов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Высокая загруженность сотрудников централизованной бухгалтерии </a:t>
            </a:r>
          </a:p>
          <a:p>
            <a:r>
              <a:rPr lang="ru-RU" sz="1600" dirty="0">
                <a:solidFill>
                  <a:schemeClr val="tx1"/>
                </a:solidFill>
              </a:rPr>
              <a:t>Т</a:t>
            </a:r>
            <a:r>
              <a:rPr lang="ru-RU" sz="1600" dirty="0" smtClean="0">
                <a:solidFill>
                  <a:schemeClr val="tx1"/>
                </a:solidFill>
              </a:rPr>
              <a:t>екучесть кадров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699884" y="1995649"/>
            <a:ext cx="3078902" cy="36890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Имущество имеется  и используется, но на баланс не поставлено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Имущество утилизировано, но с баланса не списано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Контрагент полностью выполнил условия договора, но за ним числится задолженность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Выданы средства подотчет и более года по ним нет авансового </a:t>
            </a:r>
            <a:r>
              <a:rPr lang="ru-RU" sz="1600" dirty="0" smtClean="0">
                <a:solidFill>
                  <a:schemeClr val="tx1"/>
                </a:solidFill>
              </a:rPr>
              <a:t>отчета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Нарушения в работе с дебиторской задолженностью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3942784" y="1566555"/>
            <a:ext cx="2700388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Почему это плохо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7510596" y="1566555"/>
            <a:ext cx="2960130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Некоторые причины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37720" y="5770600"/>
            <a:ext cx="8743595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Предложения</a:t>
            </a:r>
          </a:p>
          <a:p>
            <a:r>
              <a:rPr lang="ru-RU" sz="1600" dirty="0" smtClean="0"/>
              <a:t>Провести анализ процессов в ЦБУиО г. Сарапула, выявить и устранить узкие места.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17" y="506775"/>
            <a:ext cx="10243439" cy="870333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Нарушения при организации оплаты </a:t>
            </a:r>
            <a:r>
              <a:rPr lang="ru-RU" sz="2800" dirty="0" smtClean="0">
                <a:solidFill>
                  <a:srgbClr val="002060"/>
                </a:solidFill>
              </a:rPr>
              <a:t>труда – выплаты в размерах, превышающих установленные Положением по оплате труда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68723" y="1536148"/>
            <a:ext cx="2975315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чем выражается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4682169" y="2001054"/>
            <a:ext cx="2920614" cy="3368513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Выплаты сверх нормативов приводят к перерасходу фонда оплаты труда.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Возникает риск необоснованного установления стимулирующих выплат без учета критериев оценки эффективности деятельности сотрудника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8215039" y="2014719"/>
            <a:ext cx="2977749" cy="342305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Отсутствие в Положении об оплате труда четко установленных критериев оценки эффективности деятельности и сотрудников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Отсутствие в положении по оплате труда норм, устанавливающих систему материального поощрения за счет доходов от платной деятельности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Низкий уровень оплаты труда в бюджетной сфере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1006822" y="1993797"/>
            <a:ext cx="2937216" cy="33685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Приказом по учреждению размер стимулирующей выплаты однократно либо на регулярной основе устанавливается в размере, превышающем один должностной </a:t>
            </a:r>
            <a:r>
              <a:rPr lang="ru-RU" sz="1600" dirty="0">
                <a:solidFill>
                  <a:schemeClr val="tx1"/>
                </a:solidFill>
              </a:rPr>
              <a:t>оклад. </a:t>
            </a:r>
            <a:r>
              <a:rPr lang="ru-RU" sz="1600" dirty="0" smtClean="0">
                <a:solidFill>
                  <a:schemeClr val="tx1"/>
                </a:solidFill>
              </a:rPr>
              <a:t>Ограничение размера выплаты установлено в </a:t>
            </a:r>
            <a:r>
              <a:rPr lang="ru-RU" sz="1600" dirty="0">
                <a:solidFill>
                  <a:schemeClr val="tx1"/>
                </a:solidFill>
              </a:rPr>
              <a:t>Положении по оплате </a:t>
            </a:r>
            <a:r>
              <a:rPr lang="ru-RU" sz="1600" dirty="0" smtClean="0">
                <a:solidFill>
                  <a:schemeClr val="tx1"/>
                </a:solidFill>
              </a:rPr>
              <a:t>труда.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Выплаты осуществляется за счет средств субсидии на выполнение муниципального задания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4926814" y="1565183"/>
            <a:ext cx="2675969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Почему это плохо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8215039" y="1539389"/>
            <a:ext cx="3133077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Некоторые причины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азмышляющий человечек для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978" y="3746646"/>
            <a:ext cx="3031501" cy="303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501" y="396607"/>
            <a:ext cx="10336640" cy="106863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Нарушения при организации оплаты </a:t>
            </a:r>
            <a:r>
              <a:rPr lang="ru-RU" sz="2800" dirty="0" smtClean="0">
                <a:solidFill>
                  <a:srgbClr val="002060"/>
                </a:solidFill>
              </a:rPr>
              <a:t>труда – </a:t>
            </a:r>
            <a:r>
              <a:rPr lang="ru-RU" sz="2800" dirty="0">
                <a:solidFill>
                  <a:srgbClr val="002060"/>
                </a:solidFill>
              </a:rPr>
              <a:t>включение в положения по оплате труда выплат, не предусмотренных муниципальными отраслевыми нормами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07671" y="1547689"/>
            <a:ext cx="2986331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чем выражается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4150881" y="1977639"/>
            <a:ext cx="3046616" cy="3467127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Включение в Положение по оплате труда иных видов выплат за счет средств муниципального задания приводит к необоснованному увеличению фонда оплаты </a:t>
            </a:r>
            <a:r>
              <a:rPr lang="ru-RU" sz="1600" dirty="0">
                <a:solidFill>
                  <a:schemeClr val="tx1"/>
                </a:solidFill>
              </a:rPr>
              <a:t>труда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7574017" y="2027485"/>
            <a:ext cx="3097922" cy="14380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Слабый контроль со стороны учредителя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Отсутствие типовых шаблонов основных нормативных документов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770974" y="1977639"/>
            <a:ext cx="3123028" cy="356681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В Положении по оплате труда предусмотрены виды выплат, не предусмотренные в отраслевых муниципальных нормативных актах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 Положении по оплате труда предусмотрены компенсационные и стимулирующие выплаты по одному и тому же основанию</a:t>
            </a:r>
          </a:p>
          <a:p>
            <a:r>
              <a:rPr lang="ru-RU" sz="1600" dirty="0">
                <a:solidFill>
                  <a:schemeClr val="tx1"/>
                </a:solidFill>
              </a:rPr>
              <a:t>Выплаты осуществляется за счет средств субсидии на выполнение муниципального </a:t>
            </a:r>
            <a:r>
              <a:rPr lang="ru-RU" sz="1600" dirty="0" smtClean="0">
                <a:solidFill>
                  <a:schemeClr val="tx1"/>
                </a:solidFill>
              </a:rPr>
              <a:t>задания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4291573" y="1565820"/>
            <a:ext cx="2765233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Почему это плохо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7550931" y="1547769"/>
            <a:ext cx="3144094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Некоторые причины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размышляющий человечек для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842" y="4109151"/>
            <a:ext cx="2575034" cy="274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17" y="230185"/>
            <a:ext cx="10325623" cy="1014722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Нарушения при организации оплаты </a:t>
            </a:r>
            <a:r>
              <a:rPr lang="ru-RU" sz="2800" dirty="0" smtClean="0">
                <a:solidFill>
                  <a:srgbClr val="002060"/>
                </a:solidFill>
              </a:rPr>
              <a:t>труда – </a:t>
            </a:r>
            <a:r>
              <a:rPr lang="ru-RU" sz="2800" dirty="0">
                <a:solidFill>
                  <a:srgbClr val="002060"/>
                </a:solidFill>
              </a:rPr>
              <a:t>отсутствие критериев для установления размеров премий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825506" y="1513548"/>
            <a:ext cx="2997348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чем выражается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4033303" y="2003160"/>
            <a:ext cx="2783216" cy="265697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Сотрудники не понимают, за какие достижения их могут поощрить и в каких размерах</a:t>
            </a:r>
          </a:p>
          <a:p>
            <a:r>
              <a:rPr lang="ru-RU" sz="1600" dirty="0">
                <a:solidFill>
                  <a:schemeClr val="tx1"/>
                </a:solidFill>
              </a:rPr>
              <a:t>Возникает риск </a:t>
            </a:r>
            <a:r>
              <a:rPr lang="ru-RU" sz="1600" dirty="0" smtClean="0">
                <a:solidFill>
                  <a:schemeClr val="tx1"/>
                </a:solidFill>
              </a:rPr>
              <a:t>необоснованного установления </a:t>
            </a:r>
            <a:r>
              <a:rPr lang="ru-RU" sz="1600" dirty="0">
                <a:solidFill>
                  <a:schemeClr val="tx1"/>
                </a:solidFill>
              </a:rPr>
              <a:t>стимулирующих выплат </a:t>
            </a:r>
            <a:r>
              <a:rPr lang="ru-RU" sz="1600" dirty="0" smtClean="0">
                <a:solidFill>
                  <a:schemeClr val="tx1"/>
                </a:solidFill>
              </a:rPr>
              <a:t>без учета критериев эффективности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Риск нездоровой конкуренции в коллективе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7509218" y="2019141"/>
            <a:ext cx="3097922" cy="15720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Слабый контроль со стороны учредителя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Отсутствие типовых шаблонов основных нормативных документов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825506" y="1996376"/>
            <a:ext cx="2857864" cy="23728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В Положении по оплате труда не предусмотрены критерии для определения размера стимулирующих выплат сотрудникам с учетом специфики деятельности учреждения / структурного подразделения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4162584" y="1538775"/>
            <a:ext cx="2653935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Почему это плохо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7509218" y="1556493"/>
            <a:ext cx="3089009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Некоторые причины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91518" y="5316339"/>
            <a:ext cx="9430439" cy="9541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Предложения</a:t>
            </a:r>
          </a:p>
          <a:p>
            <a:r>
              <a:rPr lang="ru-RU" sz="1600" dirty="0" smtClean="0"/>
              <a:t>Предложено </a:t>
            </a:r>
            <a:r>
              <a:rPr lang="ru-RU" sz="1600" dirty="0" smtClean="0"/>
              <a:t>ГРБС разработать пакет шаблонов нормативных документов для подведомственных учреждений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6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размышляющий человечек для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842" y="4109151"/>
            <a:ext cx="2575034" cy="274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17" y="230185"/>
            <a:ext cx="10325623" cy="101472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Нарушения в работе с дебиторской задолженностью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825506" y="1513548"/>
            <a:ext cx="2997348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чем выражается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4033303" y="2003160"/>
            <a:ext cx="3094610" cy="348041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Учреждение не получает доходы в полном объеме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Искажение отчетности предусматривает в отдельных случаях административную ответственность</a:t>
            </a:r>
          </a:p>
          <a:p>
            <a:r>
              <a:rPr lang="ru-RU" sz="1600" dirty="0" err="1" smtClean="0">
                <a:solidFill>
                  <a:schemeClr val="tx1"/>
                </a:solidFill>
              </a:rPr>
              <a:t>Репутационные</a:t>
            </a:r>
            <a:r>
              <a:rPr lang="ru-RU" sz="1600" dirty="0" smtClean="0">
                <a:solidFill>
                  <a:schemeClr val="tx1"/>
                </a:solidFill>
              </a:rPr>
              <a:t> риски при работе с контрагентами (в случае двойного учета одного контракта, в случае ошибочного отражения задолженности за другим контрагентом)</a:t>
            </a:r>
            <a:endParaRPr lang="en-US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7509218" y="2019141"/>
            <a:ext cx="3097922" cy="15720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Формальное проведение инвентаризации дебиторской задолженности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Слабый контроль учреждения за правильностью отражения дебиторской задолженности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825506" y="1996375"/>
            <a:ext cx="2997348" cy="3319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Наличие просроченной дебиторской задолженности по которой не ведется работа по взысканию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Ошибочное отражение дебиторской задолженности, не существующей фактически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Не отражение на </a:t>
            </a:r>
            <a:r>
              <a:rPr lang="ru-RU" sz="1600" dirty="0" err="1" smtClean="0">
                <a:solidFill>
                  <a:schemeClr val="tx1"/>
                </a:solidFill>
              </a:rPr>
              <a:t>забалансовых</a:t>
            </a:r>
            <a:r>
              <a:rPr lang="ru-RU" sz="1600" dirty="0" smtClean="0">
                <a:solidFill>
                  <a:schemeClr val="tx1"/>
                </a:solidFill>
              </a:rPr>
              <a:t> счетах просроченной дебиторской задолженности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4162584" y="1538775"/>
            <a:ext cx="2653935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Почему это плохо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7509218" y="1556493"/>
            <a:ext cx="3089009" cy="4616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Некоторые причины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91518" y="5316339"/>
            <a:ext cx="9430439" cy="9541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Предложения</a:t>
            </a:r>
          </a:p>
          <a:p>
            <a:r>
              <a:rPr lang="ru-RU" sz="1600" dirty="0" smtClean="0"/>
              <a:t>Исключить формальный подход при проведении инвентаризации дебиторской и </a:t>
            </a:r>
            <a:r>
              <a:rPr lang="ru-RU" sz="1600" smtClean="0"/>
              <a:t>кредиторской задолженности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объемные человечки для презентации powerpoi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324" y="1492442"/>
            <a:ext cx="2725161" cy="21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35766-B485-1B60-B913-C79592F3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578" y="451692"/>
            <a:ext cx="10302652" cy="804231"/>
          </a:xfrm>
        </p:spPr>
        <p:txBody>
          <a:bodyPr>
            <a:normAutofit fontScale="90000"/>
          </a:bodyPr>
          <a:lstStyle/>
          <a:p>
            <a:pPr marL="285750" indent="-285750" algn="just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Недостатки при проведении расчетов с поставщиками и подрядчиками</a:t>
            </a:r>
          </a:p>
        </p:txBody>
      </p:sp>
      <p:sp>
        <p:nvSpPr>
          <p:cNvPr id="4" name="Прямоугольник: усеченные верхние углы 36">
            <a:extLst>
              <a:ext uri="{FF2B5EF4-FFF2-40B4-BE49-F238E27FC236}">
                <a16:creationId xmlns:a16="http://schemas.microsoft.com/office/drawing/2014/main" xmlns="" id="{7CEDBC31-5CBA-6E15-031F-A823D63359C5}"/>
              </a:ext>
            </a:extLst>
          </p:cNvPr>
          <p:cNvSpPr/>
          <p:nvPr/>
        </p:nvSpPr>
        <p:spPr>
          <a:xfrm>
            <a:off x="2188950" y="3402410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усеченные верхние углы 30">
            <a:extLst>
              <a:ext uri="{FF2B5EF4-FFF2-40B4-BE49-F238E27FC236}">
                <a16:creationId xmlns:a16="http://schemas.microsoft.com/office/drawing/2014/main" xmlns="" id="{38EB648B-F5D7-2677-31C6-6B0C18A155F8}"/>
              </a:ext>
            </a:extLst>
          </p:cNvPr>
          <p:cNvSpPr/>
          <p:nvPr/>
        </p:nvSpPr>
        <p:spPr>
          <a:xfrm>
            <a:off x="4828438" y="3417944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усеченные верхние углы 24">
            <a:extLst>
              <a:ext uri="{FF2B5EF4-FFF2-40B4-BE49-F238E27FC236}">
                <a16:creationId xmlns:a16="http://schemas.microsoft.com/office/drawing/2014/main" xmlns="" id="{7AC34EA3-0E11-5930-3BD7-1F9BD019581A}"/>
              </a:ext>
            </a:extLst>
          </p:cNvPr>
          <p:cNvSpPr/>
          <p:nvPr/>
        </p:nvSpPr>
        <p:spPr>
          <a:xfrm>
            <a:off x="7407543" y="3401370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усеченные верхние углы 18">
            <a:extLst>
              <a:ext uri="{FF2B5EF4-FFF2-40B4-BE49-F238E27FC236}">
                <a16:creationId xmlns:a16="http://schemas.microsoft.com/office/drawing/2014/main" xmlns="" id="{0397A4A1-4346-4A43-5F89-57795A94ECB6}"/>
              </a:ext>
            </a:extLst>
          </p:cNvPr>
          <p:cNvSpPr/>
          <p:nvPr/>
        </p:nvSpPr>
        <p:spPr>
          <a:xfrm>
            <a:off x="9785764" y="3430900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xmlns="" id="{ED6EEE53-7C7D-0A87-C3C5-C9F7CDD53FC6}"/>
              </a:ext>
            </a:extLst>
          </p:cNvPr>
          <p:cNvSpPr/>
          <p:nvPr/>
        </p:nvSpPr>
        <p:spPr>
          <a:xfrm>
            <a:off x="768614" y="3690152"/>
            <a:ext cx="11085536" cy="2445622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Полилиния: фигура 14">
            <a:extLst>
              <a:ext uri="{FF2B5EF4-FFF2-40B4-BE49-F238E27FC236}">
                <a16:creationId xmlns:a16="http://schemas.microsoft.com/office/drawing/2014/main" xmlns="" id="{715FA5D7-A2B3-8A4A-5166-431DD6A6B908}"/>
              </a:ext>
            </a:extLst>
          </p:cNvPr>
          <p:cNvSpPr/>
          <p:nvPr/>
        </p:nvSpPr>
        <p:spPr>
          <a:xfrm rot="5400000">
            <a:off x="9354148" y="426190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Прямоугольник 19">
            <a:extLst>
              <a:ext uri="{FF2B5EF4-FFF2-40B4-BE49-F238E27FC236}">
                <a16:creationId xmlns:a16="http://schemas.microsoft.com/office/drawing/2014/main" xmlns="" id="{C024D95A-7D90-2019-190B-E0EFAC88303C}"/>
              </a:ext>
            </a:extLst>
          </p:cNvPr>
          <p:cNvSpPr/>
          <p:nvPr/>
        </p:nvSpPr>
        <p:spPr>
          <a:xfrm>
            <a:off x="8494004" y="4535336"/>
            <a:ext cx="169699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Поставщик прекратил существование. Учреждение потеряло средства и не получило оборудование</a:t>
            </a:r>
            <a:endParaRPr lang="ru-RU" sz="1400" dirty="0"/>
          </a:p>
        </p:txBody>
      </p:sp>
      <p:sp>
        <p:nvSpPr>
          <p:cNvPr id="12" name="Прямоугольник 20">
            <a:extLst>
              <a:ext uri="{FF2B5EF4-FFF2-40B4-BE49-F238E27FC236}">
                <a16:creationId xmlns:a16="http://schemas.microsoft.com/office/drawing/2014/main" xmlns="" id="{1AF7889A-96A3-D35A-7966-32BCD4F1A87A}"/>
              </a:ext>
            </a:extLst>
          </p:cNvPr>
          <p:cNvSpPr/>
          <p:nvPr/>
        </p:nvSpPr>
        <p:spPr>
          <a:xfrm>
            <a:off x="8637714" y="4211370"/>
            <a:ext cx="1283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ИТОГ</a:t>
            </a:r>
            <a:endParaRPr lang="ru-RU" b="1" dirty="0"/>
          </a:p>
        </p:txBody>
      </p:sp>
      <p:sp>
        <p:nvSpPr>
          <p:cNvPr id="15" name="Полилиния: фигура 25">
            <a:extLst>
              <a:ext uri="{FF2B5EF4-FFF2-40B4-BE49-F238E27FC236}">
                <a16:creationId xmlns:a16="http://schemas.microsoft.com/office/drawing/2014/main" xmlns="" id="{379CA9EC-1B4B-8E04-6DD2-BF7472D5D881}"/>
              </a:ext>
            </a:extLst>
          </p:cNvPr>
          <p:cNvSpPr/>
          <p:nvPr/>
        </p:nvSpPr>
        <p:spPr>
          <a:xfrm rot="5400000">
            <a:off x="7010174" y="425523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6" name="Прямоугольник 26">
            <a:extLst>
              <a:ext uri="{FF2B5EF4-FFF2-40B4-BE49-F238E27FC236}">
                <a16:creationId xmlns:a16="http://schemas.microsoft.com/office/drawing/2014/main" xmlns="" id="{B1288AD3-9BA6-3213-67F9-FA3413E1320E}"/>
              </a:ext>
            </a:extLst>
          </p:cNvPr>
          <p:cNvSpPr/>
          <p:nvPr/>
        </p:nvSpPr>
        <p:spPr>
          <a:xfrm>
            <a:off x="5832308" y="4535656"/>
            <a:ext cx="18232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Товар не поставлен. Длительные судебные дела. Решение АС РФ в пользу учреждения</a:t>
            </a:r>
            <a:endParaRPr lang="ru-RU" sz="1400" dirty="0"/>
          </a:p>
        </p:txBody>
      </p:sp>
      <p:sp>
        <p:nvSpPr>
          <p:cNvPr id="17" name="Прямоугольник 27">
            <a:extLst>
              <a:ext uri="{FF2B5EF4-FFF2-40B4-BE49-F238E27FC236}">
                <a16:creationId xmlns:a16="http://schemas.microsoft.com/office/drawing/2014/main" xmlns="" id="{5BAA8C13-B757-728A-1C5E-9865FB98E9EF}"/>
              </a:ext>
            </a:extLst>
          </p:cNvPr>
          <p:cNvSpPr/>
          <p:nvPr/>
        </p:nvSpPr>
        <p:spPr>
          <a:xfrm>
            <a:off x="5997574" y="4254184"/>
            <a:ext cx="1504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</a:t>
            </a:r>
            <a:endParaRPr lang="ru-RU" b="1" dirty="0"/>
          </a:p>
        </p:txBody>
      </p:sp>
      <p:pic>
        <p:nvPicPr>
          <p:cNvPr id="19" name="Рисунок 29">
            <a:extLst>
              <a:ext uri="{FF2B5EF4-FFF2-40B4-BE49-F238E27FC236}">
                <a16:creationId xmlns:a16="http://schemas.microsoft.com/office/drawing/2014/main" xmlns="" id="{61A32693-11AA-5282-5795-505020DE3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6547505" y="3865274"/>
            <a:ext cx="404429" cy="404429"/>
          </a:xfrm>
          <a:prstGeom prst="rect">
            <a:avLst/>
          </a:prstGeom>
        </p:spPr>
      </p:pic>
      <p:sp>
        <p:nvSpPr>
          <p:cNvPr id="20" name="Полилиния: фигура 31">
            <a:extLst>
              <a:ext uri="{FF2B5EF4-FFF2-40B4-BE49-F238E27FC236}">
                <a16:creationId xmlns:a16="http://schemas.microsoft.com/office/drawing/2014/main" xmlns="" id="{53297310-633C-8A97-5F44-1F227409FBAD}"/>
              </a:ext>
            </a:extLst>
          </p:cNvPr>
          <p:cNvSpPr/>
          <p:nvPr/>
        </p:nvSpPr>
        <p:spPr>
          <a:xfrm rot="5400000">
            <a:off x="4425171" y="42638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Прямоугольник 32">
            <a:extLst>
              <a:ext uri="{FF2B5EF4-FFF2-40B4-BE49-F238E27FC236}">
                <a16:creationId xmlns:a16="http://schemas.microsoft.com/office/drawing/2014/main" xmlns="" id="{EC919BE2-D167-FB50-63A9-C1D30A403706}"/>
              </a:ext>
            </a:extLst>
          </p:cNvPr>
          <p:cNvSpPr/>
          <p:nvPr/>
        </p:nvSpPr>
        <p:spPr>
          <a:xfrm>
            <a:off x="3319107" y="476738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Предусмотрена предоплата за товар в размере 100%</a:t>
            </a:r>
            <a:endParaRPr lang="ru-RU" sz="1400" dirty="0"/>
          </a:p>
        </p:txBody>
      </p:sp>
      <p:sp>
        <p:nvSpPr>
          <p:cNvPr id="22" name="Прямоугольник 33">
            <a:extLst>
              <a:ext uri="{FF2B5EF4-FFF2-40B4-BE49-F238E27FC236}">
                <a16:creationId xmlns:a16="http://schemas.microsoft.com/office/drawing/2014/main" xmlns="" id="{F643B6B7-A77E-D208-64EC-34E6C0D763C1}"/>
              </a:ext>
            </a:extLst>
          </p:cNvPr>
          <p:cNvSpPr/>
          <p:nvPr/>
        </p:nvSpPr>
        <p:spPr>
          <a:xfrm>
            <a:off x="3410558" y="4320137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ПРЕДОПЛАТА</a:t>
            </a:r>
            <a:endParaRPr lang="ru-RU" b="1" dirty="0"/>
          </a:p>
        </p:txBody>
      </p:sp>
      <p:sp>
        <p:nvSpPr>
          <p:cNvPr id="23" name="Прямоугольник 34">
            <a:extLst>
              <a:ext uri="{FF2B5EF4-FFF2-40B4-BE49-F238E27FC236}">
                <a16:creationId xmlns:a16="http://schemas.microsoft.com/office/drawing/2014/main" xmlns="" id="{DD0A7D0B-6370-A4CD-83BC-9F1C8BC41A27}"/>
              </a:ext>
            </a:extLst>
          </p:cNvPr>
          <p:cNvSpPr/>
          <p:nvPr/>
        </p:nvSpPr>
        <p:spPr>
          <a:xfrm rot="16200000">
            <a:off x="4282185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4" name="Рисунок 35">
            <a:extLst>
              <a:ext uri="{FF2B5EF4-FFF2-40B4-BE49-F238E27FC236}">
                <a16:creationId xmlns:a16="http://schemas.microsoft.com/office/drawing/2014/main" xmlns="" id="{754EAEAA-A0A2-233D-0022-91226F7AB7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9041637" y="3865275"/>
            <a:ext cx="404429" cy="404429"/>
          </a:xfrm>
          <a:prstGeom prst="rect">
            <a:avLst/>
          </a:prstGeom>
        </p:spPr>
      </p:pic>
      <p:sp>
        <p:nvSpPr>
          <p:cNvPr id="25" name="Полилиния: фигура 37">
            <a:extLst>
              <a:ext uri="{FF2B5EF4-FFF2-40B4-BE49-F238E27FC236}">
                <a16:creationId xmlns:a16="http://schemas.microsoft.com/office/drawing/2014/main" xmlns="" id="{AA572C92-C4A7-AFEF-AB71-4042F02F814C}"/>
              </a:ext>
            </a:extLst>
          </p:cNvPr>
          <p:cNvSpPr/>
          <p:nvPr/>
        </p:nvSpPr>
        <p:spPr>
          <a:xfrm rot="5400000">
            <a:off x="1759028" y="42638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6" name="Прямоугольник 38">
            <a:extLst>
              <a:ext uri="{FF2B5EF4-FFF2-40B4-BE49-F238E27FC236}">
                <a16:creationId xmlns:a16="http://schemas.microsoft.com/office/drawing/2014/main" xmlns="" id="{B9A6B602-2D15-744A-E372-F199C77D8547}"/>
              </a:ext>
            </a:extLst>
          </p:cNvPr>
          <p:cNvSpPr/>
          <p:nvPr/>
        </p:nvSpPr>
        <p:spPr>
          <a:xfrm>
            <a:off x="671324" y="4538609"/>
            <a:ext cx="1823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Не учтены риски невыполнения поставщиком условий договора</a:t>
            </a:r>
            <a:endParaRPr lang="ru-RU" sz="1400" dirty="0"/>
          </a:p>
        </p:txBody>
      </p:sp>
      <p:sp>
        <p:nvSpPr>
          <p:cNvPr id="27" name="Прямоугольник 39">
            <a:extLst>
              <a:ext uri="{FF2B5EF4-FFF2-40B4-BE49-F238E27FC236}">
                <a16:creationId xmlns:a16="http://schemas.microsoft.com/office/drawing/2014/main" xmlns="" id="{CA40606D-D342-EF4E-DAE4-CE365E1450C0}"/>
              </a:ext>
            </a:extLst>
          </p:cNvPr>
          <p:cNvSpPr/>
          <p:nvPr/>
        </p:nvSpPr>
        <p:spPr>
          <a:xfrm>
            <a:off x="768613" y="4194237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ДОГОВОР</a:t>
            </a:r>
            <a:endParaRPr lang="ru-RU" b="1" dirty="0"/>
          </a:p>
        </p:txBody>
      </p:sp>
      <p:sp>
        <p:nvSpPr>
          <p:cNvPr id="28" name="Прямоугольник 40">
            <a:extLst>
              <a:ext uri="{FF2B5EF4-FFF2-40B4-BE49-F238E27FC236}">
                <a16:creationId xmlns:a16="http://schemas.microsoft.com/office/drawing/2014/main" xmlns="" id="{B1BC3377-F1C7-5B9D-A102-EDFA669A0517}"/>
              </a:ext>
            </a:extLst>
          </p:cNvPr>
          <p:cNvSpPr/>
          <p:nvPr/>
        </p:nvSpPr>
        <p:spPr>
          <a:xfrm rot="16200000">
            <a:off x="1407013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9" name="Рисунок 41">
            <a:extLst>
              <a:ext uri="{FF2B5EF4-FFF2-40B4-BE49-F238E27FC236}">
                <a16:creationId xmlns:a16="http://schemas.microsoft.com/office/drawing/2014/main" xmlns="" id="{8129ACDA-812E-5752-B3CC-1DABBA0AB9A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1380752" y="3835900"/>
            <a:ext cx="404429" cy="404429"/>
          </a:xfrm>
          <a:prstGeom prst="rect">
            <a:avLst/>
          </a:prstGeom>
        </p:spPr>
      </p:pic>
      <p:pic>
        <p:nvPicPr>
          <p:cNvPr id="1026" name="Picture 2" descr="https://w7.pngwing.com/pngs/270/137/png-transparent-money-bag-employee-benefits-computer-icons-defined-benefit-pension-plan-business-income-company-text-servic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50" y="3806370"/>
            <a:ext cx="685399" cy="5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957578" y="5781831"/>
            <a:ext cx="10012907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Предложения</a:t>
            </a:r>
          </a:p>
          <a:p>
            <a:r>
              <a:rPr lang="ru-RU" sz="1600" dirty="0" smtClean="0"/>
              <a:t>Провести учебу с руководителями учреждений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816</Words>
  <Application>Microsoft Office PowerPoint</Application>
  <PresentationFormat>Произвольный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Вестник КСО МО «Город Сарапул»</vt:lpstr>
      <vt:lpstr>Итоги работы за 2023 год</vt:lpstr>
      <vt:lpstr>Типичные нарушения и недостатки</vt:lpstr>
      <vt:lpstr>Нарушение требований к бухгалтерской отчетности</vt:lpstr>
      <vt:lpstr>Нарушения при организации оплаты труда – выплаты в размерах, превышающих установленные Положением по оплате труда</vt:lpstr>
      <vt:lpstr>Нарушения при организации оплаты труда – включение в положения по оплате труда выплат, не предусмотренных муниципальными отраслевыми нормами</vt:lpstr>
      <vt:lpstr>Нарушения при организации оплаты труда – отсутствие критериев для установления размеров премий</vt:lpstr>
      <vt:lpstr>Нарушения в работе с дебиторской задолженностью</vt:lpstr>
      <vt:lpstr>Недостатки при проведении расчетов с поставщиками и подрядчиками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Перьевая ручка, шаблон презентации с сайта presentation-creation.ru</dc:title>
  <dc:creator>User Obstinate</dc:creator>
  <cp:lastModifiedBy>Саламатова Елена В.</cp:lastModifiedBy>
  <cp:revision>40</cp:revision>
  <cp:lastPrinted>2023-11-29T06:11:28Z</cp:lastPrinted>
  <dcterms:created xsi:type="dcterms:W3CDTF">2023-08-23T11:31:43Z</dcterms:created>
  <dcterms:modified xsi:type="dcterms:W3CDTF">2024-01-24T10:22:17Z</dcterms:modified>
</cp:coreProperties>
</file>