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2" r:id="rId2"/>
    <p:sldId id="257" r:id="rId3"/>
    <p:sldId id="268" r:id="rId4"/>
    <p:sldId id="265" r:id="rId5"/>
    <p:sldId id="269" r:id="rId6"/>
    <p:sldId id="270" r:id="rId7"/>
    <p:sldId id="271" r:id="rId8"/>
    <p:sldId id="273" r:id="rId9"/>
    <p:sldId id="266" r:id="rId10"/>
    <p:sldId id="261" r:id="rId11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760E"/>
    <a:srgbClr val="0563C1"/>
    <a:srgbClr val="4E4E50"/>
    <a:srgbClr val="FF7570"/>
    <a:srgbClr val="394ACE"/>
    <a:srgbClr val="394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 autoAdjust="0"/>
  </p:normalViewPr>
  <p:slideViewPr>
    <p:cSldViewPr snapToGrid="0" showGuides="1">
      <p:cViewPr varScale="1">
        <p:scale>
          <a:sx n="86" d="100"/>
          <a:sy n="86" d="100"/>
        </p:scale>
        <p:origin x="-204" y="-84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36" y="7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F2654B-D89F-4B4B-A9A2-5345A3649608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746125"/>
            <a:ext cx="66325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29236-B534-4374-B5DC-E095960F54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36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29236-B534-4374-B5DC-E095960F548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963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29236-B534-4374-B5DC-E095960F548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940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29236-B534-4374-B5DC-E095960F548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319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29236-B534-4374-B5DC-E095960F548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54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29236-B534-4374-B5DC-E095960F548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91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29236-B534-4374-B5DC-E095960F548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669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29236-B534-4374-B5DC-E095960F548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219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29236-B534-4374-B5DC-E095960F548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695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29236-B534-4374-B5DC-E095960F548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695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29236-B534-4374-B5DC-E095960F548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742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DF3267-1025-8F97-84C7-6D6F1B26E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9013" y="1041400"/>
            <a:ext cx="5385619" cy="2387600"/>
          </a:xfrm>
        </p:spPr>
        <p:txBody>
          <a:bodyPr anchor="ctr"/>
          <a:lstStyle>
            <a:lvl1pPr algn="ctr">
              <a:defRPr sz="6000" b="1">
                <a:solidFill>
                  <a:srgbClr val="4E4E5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766868-B6E3-0C7F-2F98-44ABA83AC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18A31D-2EA7-2D07-4E55-942D8EA02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E91F7A-BA25-9C40-5147-632CDA97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74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80B172-37AB-9C92-E2CC-164192D1A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799AD25-74B4-0B23-D1B7-4CBC09AF6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ABB94A-F3EB-BFBF-0786-30CF40209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3AD872-9F34-8E29-3901-E7F41D582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0252B0-F413-AEE1-65A4-72BC80A52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75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10364E3-DEFE-384E-874E-CFE6BAB5B2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DB3B02D-7CF6-A0EA-23CD-25518099C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A58812-845A-DBCA-0E6E-58A42D9FA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CA56FF-DD40-2CB9-0030-B9FBA70F3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7D17E0-69B1-A6AD-2312-C86F36570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79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790B68-8F96-411F-AAE8-9EEC655B9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458" y="50495"/>
            <a:ext cx="10970342" cy="1325563"/>
          </a:xfrm>
        </p:spPr>
        <p:txBody>
          <a:bodyPr/>
          <a:lstStyle>
            <a:lvl1pPr>
              <a:defRPr b="1">
                <a:solidFill>
                  <a:srgbClr val="4E4E5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B2A2F1-E7B1-7893-5A19-AD14132A4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458" y="1638812"/>
            <a:ext cx="10970342" cy="4351338"/>
          </a:xfrm>
        </p:spPr>
        <p:txBody>
          <a:bodyPr/>
          <a:lstStyle>
            <a:lvl1pPr>
              <a:defRPr>
                <a:solidFill>
                  <a:srgbClr val="4E4E50"/>
                </a:solidFill>
              </a:defRPr>
            </a:lvl1pPr>
            <a:lvl2pPr>
              <a:defRPr>
                <a:solidFill>
                  <a:srgbClr val="4E4E50"/>
                </a:solidFill>
              </a:defRPr>
            </a:lvl2pPr>
            <a:lvl3pPr>
              <a:defRPr>
                <a:solidFill>
                  <a:srgbClr val="4E4E50"/>
                </a:solidFill>
              </a:defRPr>
            </a:lvl3pPr>
            <a:lvl4pPr>
              <a:defRPr>
                <a:solidFill>
                  <a:srgbClr val="4E4E50"/>
                </a:solidFill>
              </a:defRPr>
            </a:lvl4pPr>
            <a:lvl5pPr>
              <a:defRPr>
                <a:solidFill>
                  <a:srgbClr val="4E4E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BDC211-E2B1-0E8A-9CDA-F7BF249D0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E4E50"/>
                </a:solidFill>
              </a:defRPr>
            </a:lvl1pPr>
          </a:lstStyle>
          <a:p>
            <a:fld id="{20DF8AF8-FDE2-410C-8D85-3FB48DA88970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90AE10-595B-BA4F-757F-0D952E496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E4E5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D7ECD9-62AD-2ED3-0DE8-5C33549B3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E4E50"/>
                </a:solidFill>
              </a:defRPr>
            </a:lvl1pPr>
          </a:lstStyle>
          <a:p>
            <a:fld id="{264C9140-A1CC-4337-801E-1631F84DA6C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FFBE0797-8440-3EB9-6A78-2DD2D09201B7}"/>
              </a:ext>
            </a:extLst>
          </p:cNvPr>
          <p:cNvCxnSpPr>
            <a:cxnSpLocks/>
          </p:cNvCxnSpPr>
          <p:nvPr userDrawn="1"/>
        </p:nvCxnSpPr>
        <p:spPr>
          <a:xfrm>
            <a:off x="550606" y="1569362"/>
            <a:ext cx="5545394" cy="0"/>
          </a:xfrm>
          <a:prstGeom prst="line">
            <a:avLst/>
          </a:prstGeom>
          <a:ln w="31750">
            <a:solidFill>
              <a:srgbClr val="BE760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40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C3C622-07CE-1784-8746-BAEE04C6F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F60F502-C499-4611-3F82-6450B1736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A7542D-213D-02E1-AF6C-9E29A8C04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8D7B38-E6A4-7E3C-B690-CBC6DD3B6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B6065C-AD2A-D8F0-1E2D-D2CD813C1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12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EF2446-78F4-64D9-3BCE-B9B91273A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5A39EB-795F-5834-CDD8-29B155F003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C0D5F12-8ED9-32B4-BB3B-3E01DD801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8FE1BD5-5603-A051-14D1-A7C4B24EE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7FE315-FA80-84A9-E1B9-8416AA271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2326ED5-2606-B40D-F5E5-77149B7CE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67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D81981-2075-0694-7437-B911A70A2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7ACD91A-0078-E00B-DD0A-4AC86EE9F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A6177F6-3FB6-7F47-4026-151E329E5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6AAFA44-ED3A-4C88-36DE-546D666C8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E2EF0E0-4204-8A2D-788E-8A68A484D5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BAF9F21-2C53-54FC-954A-28888E028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9F40D8F-3FF1-B013-9E23-0F5CCA6B9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31B5BFD-34E4-920A-D0E3-75F10FB14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02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6EDA88-B122-214E-B5E0-E3180B2C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F2150FF-7599-CC84-9385-2CE339615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FDBD902-BE9F-D468-C220-5A6EE2436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4B1DB4D-98BF-AEC3-954C-FFA431383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70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C25A582-B8F3-D896-3894-4126EE55E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E4BD34A-A509-1A8E-7751-54B78A86C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89B74E2-6255-3BF7-E53A-CF19F0BB5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209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C64AF3-E71C-F0BC-1964-F4E4F97F2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4B0028-AA70-4D34-B623-DCA42E476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C25CAC5-73A4-6A14-2862-26B2F34F28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4B9F47A-338A-F9B4-C5BC-E36C5880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046B6B3-E169-2693-1A50-7F8EF0E80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11D5CC7-2DD3-61E1-014C-07FA38105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83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703ECE-CB5B-3F96-328B-747AA9D51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4E46DD8-16C2-0AB0-7CDB-92680FFCF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28036F4-98F8-A308-233D-A211459D9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AC9AFC1-D75B-EA63-8936-6E709A93A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8AF8-FDE2-410C-8D85-3FB48DA8897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9798E78-E48C-49E2-1978-305BC5E97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5284CEC-2C05-0F62-428F-0939AE6F0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51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presentation-creation.ru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9135E0D-0038-412F-7A8E-40CEC6373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FABF78-79CA-46B4-C1B2-3891D2DC1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9EC76DF-8B83-4025-02A8-3BE948E657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F8AF8-FDE2-410C-8D85-3FB48DA8897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85384C-6B6C-EDC3-46C0-9BFB44D79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4CD001-6171-B71F-A678-1D1A06DAF0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C9140-A1CC-4337-801E-1631F84DA6C8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3"/>
            <a:extLst>
              <a:ext uri="{FF2B5EF4-FFF2-40B4-BE49-F238E27FC236}">
                <a16:creationId xmlns:a16="http://schemas.microsoft.com/office/drawing/2014/main" xmlns="" id="{897A19B5-97F5-4E9A-1613-D5654B987D4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59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public216963470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ar_kso2@sarapul.udmr.ru" TargetMode="External"/><Relationship Id="rId4" Type="http://schemas.openxmlformats.org/officeDocument/2006/relationships/hyperlink" Target="mailto:sar_kso1@sarapul.udmr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image" Target="../media/image9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7.svg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6AACC2-987C-EC31-7079-F1BA920324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Вестник КСО МО «Город Сарапул»</a:t>
            </a:r>
            <a:endParaRPr lang="ru-RU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xmlns="" id="{F86AACC2-987C-EC31-7079-F1BA92032466}"/>
              </a:ext>
            </a:extLst>
          </p:cNvPr>
          <p:cNvSpPr txBox="1">
            <a:spLocks/>
          </p:cNvSpPr>
          <p:nvPr/>
        </p:nvSpPr>
        <p:spPr>
          <a:xfrm>
            <a:off x="2690902" y="4025462"/>
            <a:ext cx="5385619" cy="793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rgbClr val="4E4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2023 год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7028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9AEEA4-E604-4AE4-79AF-B005D9809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374" y="237782"/>
            <a:ext cx="3417361" cy="104017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КОНТАКТЫ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EAE947-E493-AC52-E5FF-AA7F3CC4F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425" y="2013386"/>
            <a:ext cx="10787645" cy="2845054"/>
          </a:xfrm>
        </p:spPr>
        <p:txBody>
          <a:bodyPr/>
          <a:lstStyle/>
          <a:p>
            <a:r>
              <a:rPr lang="ru-RU" dirty="0" smtClean="0"/>
              <a:t>МКУ «КСО МО «Город Сарапул» 8 (34147) 4-15-86</a:t>
            </a:r>
          </a:p>
          <a:p>
            <a:r>
              <a:rPr lang="ru-RU" dirty="0" smtClean="0"/>
              <a:t>Наша страница </a:t>
            </a:r>
            <a:r>
              <a:rPr lang="ru-RU" dirty="0" err="1" smtClean="0"/>
              <a:t>Вконтакте</a:t>
            </a:r>
            <a:r>
              <a:rPr lang="ru-RU" dirty="0" smtClean="0"/>
              <a:t>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vk.com/public216963470</a:t>
            </a:r>
            <a:endParaRPr lang="ru-RU" dirty="0" smtClean="0"/>
          </a:p>
          <a:p>
            <a:r>
              <a:rPr lang="ru-RU" dirty="0" err="1"/>
              <a:t>Email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>
                <a:hlinkClick r:id="rId4"/>
              </a:rPr>
              <a:t>sar_kso1@sarapul.udmr.ru</a:t>
            </a:r>
            <a:r>
              <a:rPr lang="ru-RU" dirty="0"/>
              <a:t> Саламатова </a:t>
            </a:r>
            <a:r>
              <a:rPr lang="ru-RU" dirty="0" smtClean="0"/>
              <a:t>Елена Викторовна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hlinkClick r:id="rId5"/>
              </a:rPr>
              <a:t>sar_kso2@sarapul.udmr.ru</a:t>
            </a:r>
            <a:r>
              <a:rPr lang="ru-RU" dirty="0"/>
              <a:t> Кузнецова </a:t>
            </a:r>
            <a:r>
              <a:rPr lang="ru-RU" dirty="0" smtClean="0"/>
              <a:t>Ирина Михайловна</a:t>
            </a:r>
            <a:endParaRPr lang="ru-RU" dirty="0"/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454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ABF54-EE4A-0FE5-D74E-6B5A7D211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586" y="539827"/>
            <a:ext cx="10241095" cy="9464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Итоги работы за </a:t>
            </a:r>
            <a:r>
              <a:rPr lang="ru-RU" dirty="0" smtClean="0">
                <a:solidFill>
                  <a:srgbClr val="002060"/>
                </a:solidFill>
              </a:rPr>
              <a:t>2023 год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B782BD-1D0D-29BE-0C71-6A5FBE941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602" y="1991351"/>
            <a:ext cx="10113485" cy="3605218"/>
          </a:xfrm>
        </p:spPr>
        <p:txBody>
          <a:bodyPr>
            <a:normAutofit/>
          </a:bodyPr>
          <a:lstStyle/>
          <a:p>
            <a:r>
              <a:rPr lang="ru-RU" dirty="0" smtClean="0"/>
              <a:t>За </a:t>
            </a:r>
            <a:r>
              <a:rPr lang="ru-RU" dirty="0" smtClean="0"/>
              <a:t>2023 год </a:t>
            </a:r>
            <a:r>
              <a:rPr lang="ru-RU" dirty="0" smtClean="0"/>
              <a:t>проведено </a:t>
            </a:r>
            <a:r>
              <a:rPr lang="ru-RU" sz="4000" dirty="0" smtClean="0"/>
              <a:t>39</a:t>
            </a:r>
            <a:r>
              <a:rPr lang="ru-RU" dirty="0" smtClean="0"/>
              <a:t> </a:t>
            </a:r>
            <a:r>
              <a:rPr lang="ru-RU" dirty="0" smtClean="0"/>
              <a:t>экспертно аналитических </a:t>
            </a:r>
            <a:r>
              <a:rPr lang="ru-RU" dirty="0" smtClean="0"/>
              <a:t>и </a:t>
            </a:r>
            <a:r>
              <a:rPr lang="ru-RU" sz="4000" dirty="0" smtClean="0"/>
              <a:t>6</a:t>
            </a:r>
            <a:r>
              <a:rPr lang="ru-RU" dirty="0" smtClean="0"/>
              <a:t> </a:t>
            </a:r>
            <a:r>
              <a:rPr lang="ru-RU" dirty="0" smtClean="0"/>
              <a:t>контрольных </a:t>
            </a:r>
            <a:r>
              <a:rPr lang="ru-RU" dirty="0" smtClean="0"/>
              <a:t>мероприятий</a:t>
            </a:r>
            <a:endParaRPr lang="ru-RU" dirty="0" smtClean="0"/>
          </a:p>
          <a:p>
            <a:r>
              <a:rPr lang="ru-RU" dirty="0" smtClean="0"/>
              <a:t>Сумма проверенных средств </a:t>
            </a:r>
            <a:r>
              <a:rPr lang="ru-RU" sz="4000" dirty="0" smtClean="0"/>
              <a:t>175,3</a:t>
            </a:r>
            <a:r>
              <a:rPr lang="ru-RU" sz="4000" dirty="0" smtClean="0"/>
              <a:t> </a:t>
            </a:r>
            <a:r>
              <a:rPr lang="ru-RU" dirty="0" smtClean="0"/>
              <a:t>млн. руб., сумма выявленных нарушений </a:t>
            </a:r>
            <a:r>
              <a:rPr lang="ru-RU" sz="4000" dirty="0" smtClean="0"/>
              <a:t>2,78</a:t>
            </a:r>
            <a:r>
              <a:rPr lang="ru-RU" dirty="0" smtClean="0"/>
              <a:t> </a:t>
            </a:r>
            <a:r>
              <a:rPr lang="ru-RU" dirty="0" smtClean="0"/>
              <a:t>млн. руб. </a:t>
            </a:r>
          </a:p>
          <a:p>
            <a:r>
              <a:rPr lang="ru-RU" dirty="0" smtClean="0"/>
              <a:t>Направлено </a:t>
            </a:r>
            <a:r>
              <a:rPr lang="ru-RU" sz="4000" dirty="0" smtClean="0"/>
              <a:t>2</a:t>
            </a:r>
            <a:r>
              <a:rPr lang="ru-RU" dirty="0" smtClean="0"/>
              <a:t> представления. </a:t>
            </a:r>
            <a:r>
              <a:rPr lang="ru-RU" dirty="0" smtClean="0">
                <a:solidFill>
                  <a:schemeClr val="tx1"/>
                </a:solidFill>
              </a:rPr>
              <a:t>Значительная часть нарушений устранена в процессе проведения проверок.</a:t>
            </a:r>
            <a:endParaRPr lang="en-US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23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ABF54-EE4A-0FE5-D74E-6B5A7D211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619" y="550844"/>
            <a:ext cx="10069417" cy="76016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Типичные нарушения и недостатки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93214" y="2013386"/>
            <a:ext cx="10344840" cy="427724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Нарушение требований к бухгалтерской отчетности (в том числе к </a:t>
            </a:r>
            <a:r>
              <a:rPr lang="ru-RU" dirty="0"/>
              <a:t>оформлению фактов хозяйственной жизни экономического субъекта первичными учетными </a:t>
            </a:r>
            <a:r>
              <a:rPr lang="ru-RU" dirty="0" smtClean="0"/>
              <a:t>документами, общих требований к бухгалтерской отчетности, к проведению и оформлению результатов </a:t>
            </a:r>
            <a:r>
              <a:rPr lang="ru-RU" dirty="0" smtClean="0"/>
              <a:t>инвентаризации, в том числе инвентаризации дебиторской и кредиторской задолженности)</a:t>
            </a:r>
            <a:endParaRPr lang="ru-RU" dirty="0" smtClean="0"/>
          </a:p>
          <a:p>
            <a:pPr algn="just"/>
            <a:r>
              <a:rPr lang="ru-RU" dirty="0" smtClean="0"/>
              <a:t>Нарушения при организации оплаты труда (выплаты в размерах, превышающих установленные положениями по оплате труда, включение в положения по оплате труда выплат, не предусмотренных муниципальными отраслевыми нормами, отсутствие критериев для установления размеров премий)</a:t>
            </a:r>
          </a:p>
          <a:p>
            <a:pPr marL="285750" indent="-285750" algn="just">
              <a:spcBef>
                <a:spcPts val="0"/>
              </a:spcBef>
            </a:pPr>
            <a:r>
              <a:rPr lang="ru-RU" dirty="0"/>
              <a:t>Недостатки при проведении расчетов с поставщиками и подрядчиками</a:t>
            </a:r>
          </a:p>
          <a:p>
            <a:pPr marL="285750" indent="-285750" algn="just">
              <a:spcBef>
                <a:spcPts val="0"/>
              </a:spcBef>
            </a:pPr>
            <a:r>
              <a:rPr lang="ru-RU" dirty="0" smtClean="0"/>
              <a:t>Недостаточно четкое и конкретное формулирование целей </a:t>
            </a:r>
            <a:r>
              <a:rPr lang="ru-RU" dirty="0"/>
              <a:t>при заключении договоров на использование целевых </a:t>
            </a:r>
            <a:r>
              <a:rPr lang="ru-RU" dirty="0" smtClean="0"/>
              <a:t>субсидий</a:t>
            </a:r>
            <a:endParaRPr lang="ru-RU" dirty="0">
              <a:solidFill>
                <a:srgbClr val="000000"/>
              </a:solidFill>
            </a:endParaRPr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796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человечки для презентаци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027" y="4498611"/>
            <a:ext cx="2713577" cy="254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2FDB01-98A0-1126-BAEF-EDFAD993F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535" y="550843"/>
            <a:ext cx="8677492" cy="694064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solidFill>
                  <a:srgbClr val="002060"/>
                </a:solidFill>
              </a:rPr>
              <a:t>Нарушение </a:t>
            </a:r>
            <a:r>
              <a:rPr lang="ru-RU" sz="2800" dirty="0" smtClean="0">
                <a:solidFill>
                  <a:srgbClr val="002060"/>
                </a:solidFill>
              </a:rPr>
              <a:t>требований к бухгалтерской отчетности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936433" y="1540797"/>
            <a:ext cx="2640800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В чем выражается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4BA876D1-4F7C-53F2-5298-4E292441278C}"/>
              </a:ext>
            </a:extLst>
          </p:cNvPr>
          <p:cNvSpPr txBox="1">
            <a:spLocks/>
          </p:cNvSpPr>
          <p:nvPr/>
        </p:nvSpPr>
        <p:spPr>
          <a:xfrm>
            <a:off x="3942784" y="2028700"/>
            <a:ext cx="2900850" cy="3300855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tx1"/>
                </a:solidFill>
              </a:rPr>
              <a:t>Отчетность не отражает  реальное имущественное и финансовое состояние учреждения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Недостоверная отчетность не может быть качественным источником для анализа и принятия решений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Предусмотрена административная ответственность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(ст. 15.11 КоАП РФ)</a:t>
            </a:r>
            <a:endParaRPr lang="en-US" sz="1600" dirty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xmlns="" id="{7CFB6665-209A-920A-A9AC-CC1109186FF9}"/>
              </a:ext>
            </a:extLst>
          </p:cNvPr>
          <p:cNvSpPr txBox="1">
            <a:spLocks/>
          </p:cNvSpPr>
          <p:nvPr/>
        </p:nvSpPr>
        <p:spPr>
          <a:xfrm>
            <a:off x="7516120" y="1995649"/>
            <a:ext cx="2954606" cy="327669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tx1"/>
                </a:solidFill>
              </a:rPr>
              <a:t>Программные сбои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Централизация учета привела к тому, что руководители учреждений и ГРБС не в полной мере используют отчетность как источник информации для анализа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Много бумажной работы, дублирование процессов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Высокая загруженность сотрудников централизованной бухгалтерии </a:t>
            </a:r>
          </a:p>
          <a:p>
            <a:r>
              <a:rPr lang="ru-RU" sz="1600" dirty="0">
                <a:solidFill>
                  <a:schemeClr val="tx1"/>
                </a:solidFill>
              </a:rPr>
              <a:t>Т</a:t>
            </a:r>
            <a:r>
              <a:rPr lang="ru-RU" sz="1600" dirty="0" smtClean="0">
                <a:solidFill>
                  <a:schemeClr val="tx1"/>
                </a:solidFill>
              </a:rPr>
              <a:t>екучесть кадров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xmlns="" id="{0F2E71A0-F61C-E4E7-58F0-E764A14A61C3}"/>
              </a:ext>
            </a:extLst>
          </p:cNvPr>
          <p:cNvSpPr txBox="1">
            <a:spLocks/>
          </p:cNvSpPr>
          <p:nvPr/>
        </p:nvSpPr>
        <p:spPr>
          <a:xfrm>
            <a:off x="699884" y="1995649"/>
            <a:ext cx="3078902" cy="368905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tx1"/>
                </a:solidFill>
              </a:rPr>
              <a:t>Имущество имеется  и используется, но на баланс не поставлено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Имущество утилизировано, но с баланса не списано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Контрагент полностью выполнил условия договора, но за ним числится задолженность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Выданы средства подотчет и более года по ним нет авансового </a:t>
            </a:r>
            <a:r>
              <a:rPr lang="ru-RU" sz="1600" dirty="0" smtClean="0">
                <a:solidFill>
                  <a:schemeClr val="tx1"/>
                </a:solidFill>
              </a:rPr>
              <a:t>отчета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Нарушения в работе с дебиторской задолженностью</a:t>
            </a:r>
            <a:endParaRPr lang="en-US" sz="1600" dirty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3942784" y="1566555"/>
            <a:ext cx="2700388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Почему это плохо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7510596" y="1566555"/>
            <a:ext cx="2960130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Некоторые причины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937720" y="5770600"/>
            <a:ext cx="8743595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Предложения</a:t>
            </a:r>
          </a:p>
          <a:p>
            <a:r>
              <a:rPr lang="ru-RU" sz="1600" dirty="0" smtClean="0"/>
              <a:t>Провести анализ процессов в ЦБУиО г. Сарапула, выявить и устранить узкие места.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70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2FDB01-98A0-1126-BAEF-EDFAD993F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1517" y="506775"/>
            <a:ext cx="10243439" cy="870333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solidFill>
                  <a:srgbClr val="002060"/>
                </a:solidFill>
              </a:rPr>
              <a:t>Нарушения при организации оплаты </a:t>
            </a:r>
            <a:r>
              <a:rPr lang="ru-RU" sz="2800" dirty="0" smtClean="0">
                <a:solidFill>
                  <a:srgbClr val="002060"/>
                </a:solidFill>
              </a:rPr>
              <a:t>труда – выплаты в размерах, превышающих установленные Положением по оплате труда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968723" y="1536148"/>
            <a:ext cx="2975315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В чем выражается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4BA876D1-4F7C-53F2-5298-4E292441278C}"/>
              </a:ext>
            </a:extLst>
          </p:cNvPr>
          <p:cNvSpPr txBox="1">
            <a:spLocks/>
          </p:cNvSpPr>
          <p:nvPr/>
        </p:nvSpPr>
        <p:spPr>
          <a:xfrm>
            <a:off x="4682169" y="2001054"/>
            <a:ext cx="2920614" cy="3368513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tx1"/>
                </a:solidFill>
              </a:rPr>
              <a:t>Выплаты сверх нормативов приводят к перерасходу фонда оплаты труда.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Возникает риск необоснованного установления стимулирующих выплат без учета критериев оценки эффективности деятельности сотрудника</a:t>
            </a:r>
            <a:endParaRPr lang="en-US" sz="1600" dirty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xmlns="" id="{7CFB6665-209A-920A-A9AC-CC1109186FF9}"/>
              </a:ext>
            </a:extLst>
          </p:cNvPr>
          <p:cNvSpPr txBox="1">
            <a:spLocks/>
          </p:cNvSpPr>
          <p:nvPr/>
        </p:nvSpPr>
        <p:spPr>
          <a:xfrm>
            <a:off x="8215039" y="2014719"/>
            <a:ext cx="2977749" cy="3423059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tx1"/>
                </a:solidFill>
              </a:rPr>
              <a:t>Отсутствие в Положении об оплате труда четко установленных критериев оценки эффективности деятельности и сотрудников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Отсутствие в положении по оплате труда норм, устанавливающих систему материального поощрения за счет доходов от платной деятельности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Низкий уровень оплаты труда в бюджетной сфере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xmlns="" id="{0F2E71A0-F61C-E4E7-58F0-E764A14A61C3}"/>
              </a:ext>
            </a:extLst>
          </p:cNvPr>
          <p:cNvSpPr txBox="1">
            <a:spLocks/>
          </p:cNvSpPr>
          <p:nvPr/>
        </p:nvSpPr>
        <p:spPr>
          <a:xfrm>
            <a:off x="1006822" y="1993797"/>
            <a:ext cx="2937216" cy="33685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tx1"/>
                </a:solidFill>
              </a:rPr>
              <a:t>Приказом по учреждению размер стимулирующей выплаты однократно либо на регулярной основе устанавливается в размере, превышающем один должностной </a:t>
            </a:r>
            <a:r>
              <a:rPr lang="ru-RU" sz="1600" dirty="0">
                <a:solidFill>
                  <a:schemeClr val="tx1"/>
                </a:solidFill>
              </a:rPr>
              <a:t>оклад. </a:t>
            </a:r>
            <a:r>
              <a:rPr lang="ru-RU" sz="1600" dirty="0" smtClean="0">
                <a:solidFill>
                  <a:schemeClr val="tx1"/>
                </a:solidFill>
              </a:rPr>
              <a:t>Ограничение размера выплаты установлено в </a:t>
            </a:r>
            <a:r>
              <a:rPr lang="ru-RU" sz="1600" dirty="0">
                <a:solidFill>
                  <a:schemeClr val="tx1"/>
                </a:solidFill>
              </a:rPr>
              <a:t>Положении по оплате </a:t>
            </a:r>
            <a:r>
              <a:rPr lang="ru-RU" sz="1600" dirty="0" smtClean="0">
                <a:solidFill>
                  <a:schemeClr val="tx1"/>
                </a:solidFill>
              </a:rPr>
              <a:t>труда.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Выплаты осуществляется за счет средств субсидии на выполнение муниципального задания</a:t>
            </a:r>
            <a:endParaRPr lang="en-US" sz="1600" dirty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4926814" y="1565183"/>
            <a:ext cx="2675969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Почему это плохо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8215039" y="1539389"/>
            <a:ext cx="3133077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Некоторые причины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36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размышляющий человечек для презент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2978" y="3746646"/>
            <a:ext cx="3031501" cy="303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2FDB01-98A0-1126-BAEF-EDFAD993F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501" y="396607"/>
            <a:ext cx="10336640" cy="1068636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solidFill>
                  <a:srgbClr val="002060"/>
                </a:solidFill>
              </a:rPr>
              <a:t>Нарушения при организации оплаты </a:t>
            </a:r>
            <a:r>
              <a:rPr lang="ru-RU" sz="2800" dirty="0" smtClean="0">
                <a:solidFill>
                  <a:srgbClr val="002060"/>
                </a:solidFill>
              </a:rPr>
              <a:t>труда – </a:t>
            </a:r>
            <a:r>
              <a:rPr lang="ru-RU" sz="2800" dirty="0">
                <a:solidFill>
                  <a:srgbClr val="002060"/>
                </a:solidFill>
              </a:rPr>
              <a:t>включение в положения по оплате труда выплат, не предусмотренных муниципальными отраслевыми нормами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907671" y="1547689"/>
            <a:ext cx="2986331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В чем выражается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4BA876D1-4F7C-53F2-5298-4E292441278C}"/>
              </a:ext>
            </a:extLst>
          </p:cNvPr>
          <p:cNvSpPr txBox="1">
            <a:spLocks/>
          </p:cNvSpPr>
          <p:nvPr/>
        </p:nvSpPr>
        <p:spPr>
          <a:xfrm>
            <a:off x="4150881" y="1977639"/>
            <a:ext cx="3046616" cy="3467127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tx1"/>
                </a:solidFill>
              </a:rPr>
              <a:t>Включение в Положение по оплате труда иных видов выплат за счет средств муниципального задания приводит к необоснованному увеличению фонда оплаты </a:t>
            </a:r>
            <a:r>
              <a:rPr lang="ru-RU" sz="1600" dirty="0">
                <a:solidFill>
                  <a:schemeClr val="tx1"/>
                </a:solidFill>
              </a:rPr>
              <a:t>труда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xmlns="" id="{7CFB6665-209A-920A-A9AC-CC1109186FF9}"/>
              </a:ext>
            </a:extLst>
          </p:cNvPr>
          <p:cNvSpPr txBox="1">
            <a:spLocks/>
          </p:cNvSpPr>
          <p:nvPr/>
        </p:nvSpPr>
        <p:spPr>
          <a:xfrm>
            <a:off x="7574017" y="2027485"/>
            <a:ext cx="3097922" cy="143802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tx1"/>
                </a:solidFill>
              </a:rPr>
              <a:t>Слабый контроль со стороны учредителя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Отсутствие типовых шаблонов основных нормативных документов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xmlns="" id="{0F2E71A0-F61C-E4E7-58F0-E764A14A61C3}"/>
              </a:ext>
            </a:extLst>
          </p:cNvPr>
          <p:cNvSpPr txBox="1">
            <a:spLocks/>
          </p:cNvSpPr>
          <p:nvPr/>
        </p:nvSpPr>
        <p:spPr>
          <a:xfrm>
            <a:off x="770974" y="1977639"/>
            <a:ext cx="3123028" cy="356681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tx1"/>
                </a:solidFill>
              </a:rPr>
              <a:t>В Положении по оплате труда предусмотрены виды выплат, не предусмотренные в отраслевых муниципальных нормативных актах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В Положении по оплате труда предусмотрены компенсационные и стимулирующие выплаты по одному и тому же основанию</a:t>
            </a:r>
          </a:p>
          <a:p>
            <a:r>
              <a:rPr lang="ru-RU" sz="1600" dirty="0">
                <a:solidFill>
                  <a:schemeClr val="tx1"/>
                </a:solidFill>
              </a:rPr>
              <a:t>Выплаты осуществляется за счет средств субсидии на выполнение муниципального </a:t>
            </a:r>
            <a:r>
              <a:rPr lang="ru-RU" sz="1600" dirty="0" smtClean="0">
                <a:solidFill>
                  <a:schemeClr val="tx1"/>
                </a:solidFill>
              </a:rPr>
              <a:t>задания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4291573" y="1565820"/>
            <a:ext cx="2765233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Почему это плохо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7550931" y="1547769"/>
            <a:ext cx="3144094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Некоторые причины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18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размышляющий человечек для презент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0842" y="4109151"/>
            <a:ext cx="2575034" cy="2748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2FDB01-98A0-1126-BAEF-EDFAD993F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1517" y="230185"/>
            <a:ext cx="10325623" cy="1014722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solidFill>
                  <a:srgbClr val="002060"/>
                </a:solidFill>
              </a:rPr>
              <a:t>Нарушения при организации оплаты </a:t>
            </a:r>
            <a:r>
              <a:rPr lang="ru-RU" sz="2800" dirty="0" smtClean="0">
                <a:solidFill>
                  <a:srgbClr val="002060"/>
                </a:solidFill>
              </a:rPr>
              <a:t>труда – </a:t>
            </a:r>
            <a:r>
              <a:rPr lang="ru-RU" sz="2800" dirty="0">
                <a:solidFill>
                  <a:srgbClr val="002060"/>
                </a:solidFill>
              </a:rPr>
              <a:t>отсутствие критериев для установления размеров премий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825506" y="1513548"/>
            <a:ext cx="2997348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В чем выражается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4BA876D1-4F7C-53F2-5298-4E292441278C}"/>
              </a:ext>
            </a:extLst>
          </p:cNvPr>
          <p:cNvSpPr txBox="1">
            <a:spLocks/>
          </p:cNvSpPr>
          <p:nvPr/>
        </p:nvSpPr>
        <p:spPr>
          <a:xfrm>
            <a:off x="4033303" y="2003160"/>
            <a:ext cx="2783216" cy="2656975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tx1"/>
                </a:solidFill>
              </a:rPr>
              <a:t>Сотрудники не понимают, за какие достижения их могут поощрить и в каких размерах</a:t>
            </a:r>
          </a:p>
          <a:p>
            <a:r>
              <a:rPr lang="ru-RU" sz="1600" dirty="0">
                <a:solidFill>
                  <a:schemeClr val="tx1"/>
                </a:solidFill>
              </a:rPr>
              <a:t>Возникает риск </a:t>
            </a:r>
            <a:r>
              <a:rPr lang="ru-RU" sz="1600" dirty="0" smtClean="0">
                <a:solidFill>
                  <a:schemeClr val="tx1"/>
                </a:solidFill>
              </a:rPr>
              <a:t>необоснованного установления </a:t>
            </a:r>
            <a:r>
              <a:rPr lang="ru-RU" sz="1600" dirty="0">
                <a:solidFill>
                  <a:schemeClr val="tx1"/>
                </a:solidFill>
              </a:rPr>
              <a:t>стимулирующих выплат </a:t>
            </a:r>
            <a:r>
              <a:rPr lang="ru-RU" sz="1600" dirty="0" smtClean="0">
                <a:solidFill>
                  <a:schemeClr val="tx1"/>
                </a:solidFill>
              </a:rPr>
              <a:t>без учета критериев эффективности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Риск нездоровой конкуренции в коллективе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xmlns="" id="{7CFB6665-209A-920A-A9AC-CC1109186FF9}"/>
              </a:ext>
            </a:extLst>
          </p:cNvPr>
          <p:cNvSpPr txBox="1">
            <a:spLocks/>
          </p:cNvSpPr>
          <p:nvPr/>
        </p:nvSpPr>
        <p:spPr>
          <a:xfrm>
            <a:off x="7509218" y="2019141"/>
            <a:ext cx="3097922" cy="157208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tx1"/>
                </a:solidFill>
              </a:rPr>
              <a:t>Слабый контроль со стороны учредителя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Отсутствие типовых шаблонов основных нормативных документов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xmlns="" id="{0F2E71A0-F61C-E4E7-58F0-E764A14A61C3}"/>
              </a:ext>
            </a:extLst>
          </p:cNvPr>
          <p:cNvSpPr txBox="1">
            <a:spLocks/>
          </p:cNvSpPr>
          <p:nvPr/>
        </p:nvSpPr>
        <p:spPr>
          <a:xfrm>
            <a:off x="825506" y="1996376"/>
            <a:ext cx="2857864" cy="2372852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tx1"/>
                </a:solidFill>
              </a:rPr>
              <a:t>В Положении по оплате труда не предусмотрены критерии для определения размера стимулирующих выплат сотрудникам с учетом специфики деятельности учреждения / структурного подразделения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4162584" y="1538775"/>
            <a:ext cx="2653935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Почему это плохо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7509218" y="1556493"/>
            <a:ext cx="3089009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Некоторые причины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991518" y="5316339"/>
            <a:ext cx="9430439" cy="95410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Предложения</a:t>
            </a:r>
          </a:p>
          <a:p>
            <a:r>
              <a:rPr lang="ru-RU" sz="1600" dirty="0" smtClean="0"/>
              <a:t>Предложено </a:t>
            </a:r>
            <a:r>
              <a:rPr lang="ru-RU" sz="1600" dirty="0" smtClean="0"/>
              <a:t>ГРБС разработать пакет шаблонов нормативных документов для подведомственных учреждений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867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размышляющий человечек для презент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0842" y="4109151"/>
            <a:ext cx="2575034" cy="2748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2FDB01-98A0-1126-BAEF-EDFAD993F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1517" y="230185"/>
            <a:ext cx="10325623" cy="1014722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Нарушения в работе с дебиторской задолженностью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825506" y="1513548"/>
            <a:ext cx="2997348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В чем выражается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4BA876D1-4F7C-53F2-5298-4E292441278C}"/>
              </a:ext>
            </a:extLst>
          </p:cNvPr>
          <p:cNvSpPr txBox="1">
            <a:spLocks/>
          </p:cNvSpPr>
          <p:nvPr/>
        </p:nvSpPr>
        <p:spPr>
          <a:xfrm>
            <a:off x="4033303" y="2003160"/>
            <a:ext cx="3094610" cy="3480415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tx1"/>
                </a:solidFill>
              </a:rPr>
              <a:t>Учреждение не получает доходы в полном объеме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Искажение отчетности предусматривает в отдельных случаях административную ответственность</a:t>
            </a:r>
          </a:p>
          <a:p>
            <a:r>
              <a:rPr lang="ru-RU" sz="1600" dirty="0" err="1" smtClean="0">
                <a:solidFill>
                  <a:schemeClr val="tx1"/>
                </a:solidFill>
              </a:rPr>
              <a:t>Репутационные</a:t>
            </a:r>
            <a:r>
              <a:rPr lang="ru-RU" sz="1600" dirty="0" smtClean="0">
                <a:solidFill>
                  <a:schemeClr val="tx1"/>
                </a:solidFill>
              </a:rPr>
              <a:t> риски при работе с контрагентами (в случае двойного учета одного контракта, в случае ошибочного отражения задолженности за другим контрагентом)</a:t>
            </a:r>
            <a:endParaRPr lang="en-US" sz="1600" dirty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xmlns="" id="{7CFB6665-209A-920A-A9AC-CC1109186FF9}"/>
              </a:ext>
            </a:extLst>
          </p:cNvPr>
          <p:cNvSpPr txBox="1">
            <a:spLocks/>
          </p:cNvSpPr>
          <p:nvPr/>
        </p:nvSpPr>
        <p:spPr>
          <a:xfrm>
            <a:off x="7509218" y="2019141"/>
            <a:ext cx="3097922" cy="157208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tx1"/>
                </a:solidFill>
              </a:rPr>
              <a:t>Формальное проведение инвентаризации дебиторской задолженности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Слабый контроль учреждения за правильностью отражения дебиторской задолженности</a:t>
            </a:r>
            <a:endParaRPr lang="ru-RU" sz="1600" dirty="0" smtClean="0">
              <a:solidFill>
                <a:schemeClr val="tx1"/>
              </a:solidFill>
            </a:endParaRPr>
          </a:p>
          <a:p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xmlns="" id="{0F2E71A0-F61C-E4E7-58F0-E764A14A61C3}"/>
              </a:ext>
            </a:extLst>
          </p:cNvPr>
          <p:cNvSpPr txBox="1">
            <a:spLocks/>
          </p:cNvSpPr>
          <p:nvPr/>
        </p:nvSpPr>
        <p:spPr>
          <a:xfrm>
            <a:off x="825506" y="1996375"/>
            <a:ext cx="2997348" cy="331996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tx1"/>
                </a:solidFill>
              </a:rPr>
              <a:t>Наличие просроченной дебиторской задолженности по которой не ведется работа по взысканию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Ошибочное отражение дебиторской задолженности, не существующей фактически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Не отражение на </a:t>
            </a:r>
            <a:r>
              <a:rPr lang="ru-RU" sz="1600" dirty="0" err="1" smtClean="0">
                <a:solidFill>
                  <a:schemeClr val="tx1"/>
                </a:solidFill>
              </a:rPr>
              <a:t>забалансовых</a:t>
            </a:r>
            <a:r>
              <a:rPr lang="ru-RU" sz="1600" dirty="0" smtClean="0">
                <a:solidFill>
                  <a:schemeClr val="tx1"/>
                </a:solidFill>
              </a:rPr>
              <a:t> счетах просроченной дебиторской задолженности</a:t>
            </a:r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4162584" y="1538775"/>
            <a:ext cx="2653935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Почему это плохо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7509218" y="1556493"/>
            <a:ext cx="3089009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Некоторые причины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991518" y="5316339"/>
            <a:ext cx="9430439" cy="95410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Предложения</a:t>
            </a:r>
          </a:p>
          <a:p>
            <a:r>
              <a:rPr lang="ru-RU" sz="1600" dirty="0" smtClean="0"/>
              <a:t>Исключить формальный подход при проведении инвентаризации дебиторской и </a:t>
            </a:r>
            <a:r>
              <a:rPr lang="ru-RU" sz="1600" smtClean="0"/>
              <a:t>кредиторской задолженности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48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объемные человечки для презентации power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324" y="1492442"/>
            <a:ext cx="2725161" cy="219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D35766-B485-1B60-B913-C79592F3F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578" y="451692"/>
            <a:ext cx="10302652" cy="804231"/>
          </a:xfrm>
        </p:spPr>
        <p:txBody>
          <a:bodyPr>
            <a:normAutofit fontScale="90000"/>
          </a:bodyPr>
          <a:lstStyle/>
          <a:p>
            <a:pPr marL="285750" indent="-285750" algn="just"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</a:rPr>
              <a:t>Недостатки при проведении расчетов с поставщиками и подрядчиками</a:t>
            </a:r>
          </a:p>
        </p:txBody>
      </p:sp>
      <p:sp>
        <p:nvSpPr>
          <p:cNvPr id="4" name="Прямоугольник: усеченные верхние углы 36">
            <a:extLst>
              <a:ext uri="{FF2B5EF4-FFF2-40B4-BE49-F238E27FC236}">
                <a16:creationId xmlns:a16="http://schemas.microsoft.com/office/drawing/2014/main" xmlns="" id="{7CEDBC31-5CBA-6E15-031F-A823D63359C5}"/>
              </a:ext>
            </a:extLst>
          </p:cNvPr>
          <p:cNvSpPr/>
          <p:nvPr/>
        </p:nvSpPr>
        <p:spPr>
          <a:xfrm>
            <a:off x="2188950" y="3402410"/>
            <a:ext cx="1456887" cy="810000"/>
          </a:xfrm>
          <a:prstGeom prst="snip2SameRect">
            <a:avLst>
              <a:gd name="adj1" fmla="val 49985"/>
              <a:gd name="adj2" fmla="val 0"/>
            </a:avLst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: усеченные верхние углы 30">
            <a:extLst>
              <a:ext uri="{FF2B5EF4-FFF2-40B4-BE49-F238E27FC236}">
                <a16:creationId xmlns:a16="http://schemas.microsoft.com/office/drawing/2014/main" xmlns="" id="{38EB648B-F5D7-2677-31C6-6B0C18A155F8}"/>
              </a:ext>
            </a:extLst>
          </p:cNvPr>
          <p:cNvSpPr/>
          <p:nvPr/>
        </p:nvSpPr>
        <p:spPr>
          <a:xfrm>
            <a:off x="4828438" y="3417944"/>
            <a:ext cx="1453991" cy="810000"/>
          </a:xfrm>
          <a:prstGeom prst="snip2SameRect">
            <a:avLst>
              <a:gd name="adj1" fmla="val 49985"/>
              <a:gd name="adj2" fmla="val 0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усеченные верхние углы 24">
            <a:extLst>
              <a:ext uri="{FF2B5EF4-FFF2-40B4-BE49-F238E27FC236}">
                <a16:creationId xmlns:a16="http://schemas.microsoft.com/office/drawing/2014/main" xmlns="" id="{7AC34EA3-0E11-5930-3BD7-1F9BD019581A}"/>
              </a:ext>
            </a:extLst>
          </p:cNvPr>
          <p:cNvSpPr/>
          <p:nvPr/>
        </p:nvSpPr>
        <p:spPr>
          <a:xfrm>
            <a:off x="7407543" y="3401370"/>
            <a:ext cx="1462499" cy="810000"/>
          </a:xfrm>
          <a:prstGeom prst="snip2SameRect">
            <a:avLst>
              <a:gd name="adj1" fmla="val 49985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усеченные верхние углы 18">
            <a:extLst>
              <a:ext uri="{FF2B5EF4-FFF2-40B4-BE49-F238E27FC236}">
                <a16:creationId xmlns:a16="http://schemas.microsoft.com/office/drawing/2014/main" xmlns="" id="{0397A4A1-4346-4A43-5F89-57795A94ECB6}"/>
              </a:ext>
            </a:extLst>
          </p:cNvPr>
          <p:cNvSpPr/>
          <p:nvPr/>
        </p:nvSpPr>
        <p:spPr>
          <a:xfrm>
            <a:off x="9785764" y="3430900"/>
            <a:ext cx="1453500" cy="810000"/>
          </a:xfrm>
          <a:prstGeom prst="snip2SameRect">
            <a:avLst>
              <a:gd name="adj1" fmla="val 49985"/>
              <a:gd name="adj2" fmla="val 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: фигура 7">
            <a:extLst>
              <a:ext uri="{FF2B5EF4-FFF2-40B4-BE49-F238E27FC236}">
                <a16:creationId xmlns:a16="http://schemas.microsoft.com/office/drawing/2014/main" xmlns="" id="{ED6EEE53-7C7D-0A87-C3C5-C9F7CDD53FC6}"/>
              </a:ext>
            </a:extLst>
          </p:cNvPr>
          <p:cNvSpPr/>
          <p:nvPr/>
        </p:nvSpPr>
        <p:spPr>
          <a:xfrm>
            <a:off x="768614" y="3690152"/>
            <a:ext cx="11085536" cy="2445622"/>
          </a:xfrm>
          <a:custGeom>
            <a:avLst/>
            <a:gdLst>
              <a:gd name="connsiteX0" fmla="*/ 0 w 4590000"/>
              <a:gd name="connsiteY0" fmla="*/ 0 h 1620000"/>
              <a:gd name="connsiteX1" fmla="*/ 2880000 w 4590000"/>
              <a:gd name="connsiteY1" fmla="*/ 0 h 1620000"/>
              <a:gd name="connsiteX2" fmla="*/ 3510000 w 4590000"/>
              <a:gd name="connsiteY2" fmla="*/ 0 h 1620000"/>
              <a:gd name="connsiteX3" fmla="*/ 4185000 w 4590000"/>
              <a:gd name="connsiteY3" fmla="*/ 0 h 1620000"/>
              <a:gd name="connsiteX4" fmla="*/ 4590000 w 4590000"/>
              <a:gd name="connsiteY4" fmla="*/ 810000 h 1620000"/>
              <a:gd name="connsiteX5" fmla="*/ 4185000 w 4590000"/>
              <a:gd name="connsiteY5" fmla="*/ 1620000 h 1620000"/>
              <a:gd name="connsiteX6" fmla="*/ 3510000 w 4590000"/>
              <a:gd name="connsiteY6" fmla="*/ 1620000 h 1620000"/>
              <a:gd name="connsiteX7" fmla="*/ 2880000 w 4590000"/>
              <a:gd name="connsiteY7" fmla="*/ 1620000 h 1620000"/>
              <a:gd name="connsiteX8" fmla="*/ 0 w 4590000"/>
              <a:gd name="connsiteY8" fmla="*/ 1620000 h 16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90000" h="1620000">
                <a:moveTo>
                  <a:pt x="0" y="0"/>
                </a:moveTo>
                <a:lnTo>
                  <a:pt x="2880000" y="0"/>
                </a:lnTo>
                <a:lnTo>
                  <a:pt x="3510000" y="0"/>
                </a:lnTo>
                <a:lnTo>
                  <a:pt x="4185000" y="0"/>
                </a:lnTo>
                <a:lnTo>
                  <a:pt x="4590000" y="810000"/>
                </a:lnTo>
                <a:lnTo>
                  <a:pt x="4185000" y="1620000"/>
                </a:lnTo>
                <a:lnTo>
                  <a:pt x="3510000" y="1620000"/>
                </a:lnTo>
                <a:lnTo>
                  <a:pt x="2880000" y="1620000"/>
                </a:lnTo>
                <a:lnTo>
                  <a:pt x="0" y="1620000"/>
                </a:lnTo>
                <a:close/>
              </a:path>
            </a:pathLst>
          </a:custGeom>
          <a:solidFill>
            <a:schemeClr val="bg1"/>
          </a:solidFill>
          <a:ln w="107950">
            <a:noFill/>
          </a:ln>
          <a:effectLst>
            <a:outerShdw blurRad="63500" algn="c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0" name="Полилиния: фигура 14">
            <a:extLst>
              <a:ext uri="{FF2B5EF4-FFF2-40B4-BE49-F238E27FC236}">
                <a16:creationId xmlns:a16="http://schemas.microsoft.com/office/drawing/2014/main" xmlns="" id="{715FA5D7-A2B3-8A4A-5166-431DD6A6B908}"/>
              </a:ext>
            </a:extLst>
          </p:cNvPr>
          <p:cNvSpPr/>
          <p:nvPr/>
        </p:nvSpPr>
        <p:spPr>
          <a:xfrm rot="5400000">
            <a:off x="9354148" y="4261904"/>
            <a:ext cx="2316732" cy="650928"/>
          </a:xfrm>
          <a:custGeom>
            <a:avLst/>
            <a:gdLst>
              <a:gd name="connsiteX0" fmla="*/ 0 w 4590000"/>
              <a:gd name="connsiteY0" fmla="*/ 0 h 1620000"/>
              <a:gd name="connsiteX1" fmla="*/ 2880000 w 4590000"/>
              <a:gd name="connsiteY1" fmla="*/ 0 h 1620000"/>
              <a:gd name="connsiteX2" fmla="*/ 3510000 w 4590000"/>
              <a:gd name="connsiteY2" fmla="*/ 0 h 1620000"/>
              <a:gd name="connsiteX3" fmla="*/ 4185000 w 4590000"/>
              <a:gd name="connsiteY3" fmla="*/ 0 h 1620000"/>
              <a:gd name="connsiteX4" fmla="*/ 4590000 w 4590000"/>
              <a:gd name="connsiteY4" fmla="*/ 810000 h 1620000"/>
              <a:gd name="connsiteX5" fmla="*/ 4185000 w 4590000"/>
              <a:gd name="connsiteY5" fmla="*/ 1620000 h 1620000"/>
              <a:gd name="connsiteX6" fmla="*/ 3510000 w 4590000"/>
              <a:gd name="connsiteY6" fmla="*/ 1620000 h 1620000"/>
              <a:gd name="connsiteX7" fmla="*/ 2880000 w 4590000"/>
              <a:gd name="connsiteY7" fmla="*/ 1620000 h 1620000"/>
              <a:gd name="connsiteX8" fmla="*/ 0 w 4590000"/>
              <a:gd name="connsiteY8" fmla="*/ 1620000 h 16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90000" h="1620000">
                <a:moveTo>
                  <a:pt x="0" y="0"/>
                </a:moveTo>
                <a:lnTo>
                  <a:pt x="2880000" y="0"/>
                </a:lnTo>
                <a:lnTo>
                  <a:pt x="3510000" y="0"/>
                </a:lnTo>
                <a:lnTo>
                  <a:pt x="4185000" y="0"/>
                </a:lnTo>
                <a:lnTo>
                  <a:pt x="4590000" y="810000"/>
                </a:lnTo>
                <a:lnTo>
                  <a:pt x="4185000" y="1620000"/>
                </a:lnTo>
                <a:lnTo>
                  <a:pt x="3510000" y="1620000"/>
                </a:lnTo>
                <a:lnTo>
                  <a:pt x="2880000" y="1620000"/>
                </a:lnTo>
                <a:lnTo>
                  <a:pt x="0" y="16200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079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1" name="Прямоугольник 19">
            <a:extLst>
              <a:ext uri="{FF2B5EF4-FFF2-40B4-BE49-F238E27FC236}">
                <a16:creationId xmlns:a16="http://schemas.microsoft.com/office/drawing/2014/main" xmlns="" id="{C024D95A-7D90-2019-190B-E0EFAC88303C}"/>
              </a:ext>
            </a:extLst>
          </p:cNvPr>
          <p:cNvSpPr/>
          <p:nvPr/>
        </p:nvSpPr>
        <p:spPr>
          <a:xfrm>
            <a:off x="8494004" y="4535336"/>
            <a:ext cx="169699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Поставщик прекратил существование. Учреждение потеряло средства и не получило оборудование</a:t>
            </a:r>
            <a:endParaRPr lang="ru-RU" sz="1400" dirty="0"/>
          </a:p>
        </p:txBody>
      </p:sp>
      <p:sp>
        <p:nvSpPr>
          <p:cNvPr id="12" name="Прямоугольник 20">
            <a:extLst>
              <a:ext uri="{FF2B5EF4-FFF2-40B4-BE49-F238E27FC236}">
                <a16:creationId xmlns:a16="http://schemas.microsoft.com/office/drawing/2014/main" xmlns="" id="{1AF7889A-96A3-D35A-7966-32BCD4F1A87A}"/>
              </a:ext>
            </a:extLst>
          </p:cNvPr>
          <p:cNvSpPr/>
          <p:nvPr/>
        </p:nvSpPr>
        <p:spPr>
          <a:xfrm>
            <a:off x="8637714" y="4211370"/>
            <a:ext cx="1283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ИТОГ</a:t>
            </a:r>
            <a:endParaRPr lang="ru-RU" b="1" dirty="0"/>
          </a:p>
        </p:txBody>
      </p:sp>
      <p:sp>
        <p:nvSpPr>
          <p:cNvPr id="15" name="Полилиния: фигура 25">
            <a:extLst>
              <a:ext uri="{FF2B5EF4-FFF2-40B4-BE49-F238E27FC236}">
                <a16:creationId xmlns:a16="http://schemas.microsoft.com/office/drawing/2014/main" xmlns="" id="{379CA9EC-1B4B-8E04-6DD2-BF7472D5D881}"/>
              </a:ext>
            </a:extLst>
          </p:cNvPr>
          <p:cNvSpPr/>
          <p:nvPr/>
        </p:nvSpPr>
        <p:spPr>
          <a:xfrm rot="5400000">
            <a:off x="7010174" y="4255238"/>
            <a:ext cx="2316732" cy="650928"/>
          </a:xfrm>
          <a:custGeom>
            <a:avLst/>
            <a:gdLst>
              <a:gd name="connsiteX0" fmla="*/ 0 w 4590000"/>
              <a:gd name="connsiteY0" fmla="*/ 0 h 1620000"/>
              <a:gd name="connsiteX1" fmla="*/ 2880000 w 4590000"/>
              <a:gd name="connsiteY1" fmla="*/ 0 h 1620000"/>
              <a:gd name="connsiteX2" fmla="*/ 3510000 w 4590000"/>
              <a:gd name="connsiteY2" fmla="*/ 0 h 1620000"/>
              <a:gd name="connsiteX3" fmla="*/ 4185000 w 4590000"/>
              <a:gd name="connsiteY3" fmla="*/ 0 h 1620000"/>
              <a:gd name="connsiteX4" fmla="*/ 4590000 w 4590000"/>
              <a:gd name="connsiteY4" fmla="*/ 810000 h 1620000"/>
              <a:gd name="connsiteX5" fmla="*/ 4185000 w 4590000"/>
              <a:gd name="connsiteY5" fmla="*/ 1620000 h 1620000"/>
              <a:gd name="connsiteX6" fmla="*/ 3510000 w 4590000"/>
              <a:gd name="connsiteY6" fmla="*/ 1620000 h 1620000"/>
              <a:gd name="connsiteX7" fmla="*/ 2880000 w 4590000"/>
              <a:gd name="connsiteY7" fmla="*/ 1620000 h 1620000"/>
              <a:gd name="connsiteX8" fmla="*/ 0 w 4590000"/>
              <a:gd name="connsiteY8" fmla="*/ 1620000 h 16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90000" h="1620000">
                <a:moveTo>
                  <a:pt x="0" y="0"/>
                </a:moveTo>
                <a:lnTo>
                  <a:pt x="2880000" y="0"/>
                </a:lnTo>
                <a:lnTo>
                  <a:pt x="3510000" y="0"/>
                </a:lnTo>
                <a:lnTo>
                  <a:pt x="4185000" y="0"/>
                </a:lnTo>
                <a:lnTo>
                  <a:pt x="4590000" y="810000"/>
                </a:lnTo>
                <a:lnTo>
                  <a:pt x="4185000" y="1620000"/>
                </a:lnTo>
                <a:lnTo>
                  <a:pt x="3510000" y="1620000"/>
                </a:lnTo>
                <a:lnTo>
                  <a:pt x="2880000" y="1620000"/>
                </a:lnTo>
                <a:lnTo>
                  <a:pt x="0" y="1620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1079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6" name="Прямоугольник 26">
            <a:extLst>
              <a:ext uri="{FF2B5EF4-FFF2-40B4-BE49-F238E27FC236}">
                <a16:creationId xmlns:a16="http://schemas.microsoft.com/office/drawing/2014/main" xmlns="" id="{B1288AD3-9BA6-3213-67F9-FA3413E1320E}"/>
              </a:ext>
            </a:extLst>
          </p:cNvPr>
          <p:cNvSpPr/>
          <p:nvPr/>
        </p:nvSpPr>
        <p:spPr>
          <a:xfrm>
            <a:off x="5832308" y="4535656"/>
            <a:ext cx="182328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Товар не поставлен. Длительные судебные дела. Решение АС РФ в пользу учреждения</a:t>
            </a:r>
            <a:endParaRPr lang="ru-RU" sz="1400" dirty="0"/>
          </a:p>
        </p:txBody>
      </p:sp>
      <p:sp>
        <p:nvSpPr>
          <p:cNvPr id="17" name="Прямоугольник 27">
            <a:extLst>
              <a:ext uri="{FF2B5EF4-FFF2-40B4-BE49-F238E27FC236}">
                <a16:creationId xmlns:a16="http://schemas.microsoft.com/office/drawing/2014/main" xmlns="" id="{5BAA8C13-B757-728A-1C5E-9865FB98E9EF}"/>
              </a:ext>
            </a:extLst>
          </p:cNvPr>
          <p:cNvSpPr/>
          <p:nvPr/>
        </p:nvSpPr>
        <p:spPr>
          <a:xfrm>
            <a:off x="5997574" y="4254184"/>
            <a:ext cx="15042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РЕЗУЛЬТАТ</a:t>
            </a:r>
            <a:endParaRPr lang="ru-RU" b="1" dirty="0"/>
          </a:p>
        </p:txBody>
      </p:sp>
      <p:pic>
        <p:nvPicPr>
          <p:cNvPr id="19" name="Рисунок 29">
            <a:extLst>
              <a:ext uri="{FF2B5EF4-FFF2-40B4-BE49-F238E27FC236}">
                <a16:creationId xmlns:a16="http://schemas.microsoft.com/office/drawing/2014/main" xmlns="" id="{61A32693-11AA-5282-5795-505020DE37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6547505" y="3865274"/>
            <a:ext cx="404429" cy="404429"/>
          </a:xfrm>
          <a:prstGeom prst="rect">
            <a:avLst/>
          </a:prstGeom>
        </p:spPr>
      </p:pic>
      <p:sp>
        <p:nvSpPr>
          <p:cNvPr id="20" name="Полилиния: фигура 31">
            <a:extLst>
              <a:ext uri="{FF2B5EF4-FFF2-40B4-BE49-F238E27FC236}">
                <a16:creationId xmlns:a16="http://schemas.microsoft.com/office/drawing/2014/main" xmlns="" id="{53297310-633C-8A97-5F44-1F227409FBAD}"/>
              </a:ext>
            </a:extLst>
          </p:cNvPr>
          <p:cNvSpPr/>
          <p:nvPr/>
        </p:nvSpPr>
        <p:spPr>
          <a:xfrm rot="5400000">
            <a:off x="4425171" y="4263802"/>
            <a:ext cx="2316732" cy="650928"/>
          </a:xfrm>
          <a:custGeom>
            <a:avLst/>
            <a:gdLst>
              <a:gd name="connsiteX0" fmla="*/ 0 w 4590000"/>
              <a:gd name="connsiteY0" fmla="*/ 0 h 1620000"/>
              <a:gd name="connsiteX1" fmla="*/ 2880000 w 4590000"/>
              <a:gd name="connsiteY1" fmla="*/ 0 h 1620000"/>
              <a:gd name="connsiteX2" fmla="*/ 3510000 w 4590000"/>
              <a:gd name="connsiteY2" fmla="*/ 0 h 1620000"/>
              <a:gd name="connsiteX3" fmla="*/ 4185000 w 4590000"/>
              <a:gd name="connsiteY3" fmla="*/ 0 h 1620000"/>
              <a:gd name="connsiteX4" fmla="*/ 4590000 w 4590000"/>
              <a:gd name="connsiteY4" fmla="*/ 810000 h 1620000"/>
              <a:gd name="connsiteX5" fmla="*/ 4185000 w 4590000"/>
              <a:gd name="connsiteY5" fmla="*/ 1620000 h 1620000"/>
              <a:gd name="connsiteX6" fmla="*/ 3510000 w 4590000"/>
              <a:gd name="connsiteY6" fmla="*/ 1620000 h 1620000"/>
              <a:gd name="connsiteX7" fmla="*/ 2880000 w 4590000"/>
              <a:gd name="connsiteY7" fmla="*/ 1620000 h 1620000"/>
              <a:gd name="connsiteX8" fmla="*/ 0 w 4590000"/>
              <a:gd name="connsiteY8" fmla="*/ 1620000 h 16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90000" h="1620000">
                <a:moveTo>
                  <a:pt x="0" y="0"/>
                </a:moveTo>
                <a:lnTo>
                  <a:pt x="2880000" y="0"/>
                </a:lnTo>
                <a:lnTo>
                  <a:pt x="3510000" y="0"/>
                </a:lnTo>
                <a:lnTo>
                  <a:pt x="4185000" y="0"/>
                </a:lnTo>
                <a:lnTo>
                  <a:pt x="4590000" y="810000"/>
                </a:lnTo>
                <a:lnTo>
                  <a:pt x="4185000" y="1620000"/>
                </a:lnTo>
                <a:lnTo>
                  <a:pt x="3510000" y="1620000"/>
                </a:lnTo>
                <a:lnTo>
                  <a:pt x="2880000" y="1620000"/>
                </a:lnTo>
                <a:lnTo>
                  <a:pt x="0" y="1620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1079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1" name="Прямоугольник 32">
            <a:extLst>
              <a:ext uri="{FF2B5EF4-FFF2-40B4-BE49-F238E27FC236}">
                <a16:creationId xmlns:a16="http://schemas.microsoft.com/office/drawing/2014/main" xmlns="" id="{EC919BE2-D167-FB50-63A9-C1D30A403706}"/>
              </a:ext>
            </a:extLst>
          </p:cNvPr>
          <p:cNvSpPr/>
          <p:nvPr/>
        </p:nvSpPr>
        <p:spPr>
          <a:xfrm>
            <a:off x="3319107" y="4767380"/>
            <a:ext cx="18232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Предусмотрена предоплата за товар в размере 100%</a:t>
            </a:r>
            <a:endParaRPr lang="ru-RU" sz="1400" dirty="0"/>
          </a:p>
        </p:txBody>
      </p:sp>
      <p:sp>
        <p:nvSpPr>
          <p:cNvPr id="22" name="Прямоугольник 33">
            <a:extLst>
              <a:ext uri="{FF2B5EF4-FFF2-40B4-BE49-F238E27FC236}">
                <a16:creationId xmlns:a16="http://schemas.microsoft.com/office/drawing/2014/main" xmlns="" id="{F643B6B7-A77E-D208-64EC-34E6C0D763C1}"/>
              </a:ext>
            </a:extLst>
          </p:cNvPr>
          <p:cNvSpPr/>
          <p:nvPr/>
        </p:nvSpPr>
        <p:spPr>
          <a:xfrm>
            <a:off x="3410558" y="4320137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ПРЕДОПЛАТА</a:t>
            </a:r>
            <a:endParaRPr lang="ru-RU" b="1" dirty="0"/>
          </a:p>
        </p:txBody>
      </p:sp>
      <p:sp>
        <p:nvSpPr>
          <p:cNvPr id="23" name="Прямоугольник 34">
            <a:extLst>
              <a:ext uri="{FF2B5EF4-FFF2-40B4-BE49-F238E27FC236}">
                <a16:creationId xmlns:a16="http://schemas.microsoft.com/office/drawing/2014/main" xmlns="" id="{DD0A7D0B-6370-A4CD-83BC-9F1C8BC41A27}"/>
              </a:ext>
            </a:extLst>
          </p:cNvPr>
          <p:cNvSpPr/>
          <p:nvPr/>
        </p:nvSpPr>
        <p:spPr>
          <a:xfrm rot="16200000">
            <a:off x="4282185" y="4273971"/>
            <a:ext cx="19758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4" name="Рисунок 35">
            <a:extLst>
              <a:ext uri="{FF2B5EF4-FFF2-40B4-BE49-F238E27FC236}">
                <a16:creationId xmlns:a16="http://schemas.microsoft.com/office/drawing/2014/main" xmlns="" id="{754EAEAA-A0A2-233D-0022-91226F7AB71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9041637" y="3865275"/>
            <a:ext cx="404429" cy="404429"/>
          </a:xfrm>
          <a:prstGeom prst="rect">
            <a:avLst/>
          </a:prstGeom>
        </p:spPr>
      </p:pic>
      <p:sp>
        <p:nvSpPr>
          <p:cNvPr id="25" name="Полилиния: фигура 37">
            <a:extLst>
              <a:ext uri="{FF2B5EF4-FFF2-40B4-BE49-F238E27FC236}">
                <a16:creationId xmlns:a16="http://schemas.microsoft.com/office/drawing/2014/main" xmlns="" id="{AA572C92-C4A7-AFEF-AB71-4042F02F814C}"/>
              </a:ext>
            </a:extLst>
          </p:cNvPr>
          <p:cNvSpPr/>
          <p:nvPr/>
        </p:nvSpPr>
        <p:spPr>
          <a:xfrm rot="5400000">
            <a:off x="1759028" y="4263802"/>
            <a:ext cx="2316732" cy="650928"/>
          </a:xfrm>
          <a:custGeom>
            <a:avLst/>
            <a:gdLst>
              <a:gd name="connsiteX0" fmla="*/ 0 w 4590000"/>
              <a:gd name="connsiteY0" fmla="*/ 0 h 1620000"/>
              <a:gd name="connsiteX1" fmla="*/ 2880000 w 4590000"/>
              <a:gd name="connsiteY1" fmla="*/ 0 h 1620000"/>
              <a:gd name="connsiteX2" fmla="*/ 3510000 w 4590000"/>
              <a:gd name="connsiteY2" fmla="*/ 0 h 1620000"/>
              <a:gd name="connsiteX3" fmla="*/ 4185000 w 4590000"/>
              <a:gd name="connsiteY3" fmla="*/ 0 h 1620000"/>
              <a:gd name="connsiteX4" fmla="*/ 4590000 w 4590000"/>
              <a:gd name="connsiteY4" fmla="*/ 810000 h 1620000"/>
              <a:gd name="connsiteX5" fmla="*/ 4185000 w 4590000"/>
              <a:gd name="connsiteY5" fmla="*/ 1620000 h 1620000"/>
              <a:gd name="connsiteX6" fmla="*/ 3510000 w 4590000"/>
              <a:gd name="connsiteY6" fmla="*/ 1620000 h 1620000"/>
              <a:gd name="connsiteX7" fmla="*/ 2880000 w 4590000"/>
              <a:gd name="connsiteY7" fmla="*/ 1620000 h 1620000"/>
              <a:gd name="connsiteX8" fmla="*/ 0 w 4590000"/>
              <a:gd name="connsiteY8" fmla="*/ 1620000 h 16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90000" h="1620000">
                <a:moveTo>
                  <a:pt x="0" y="0"/>
                </a:moveTo>
                <a:lnTo>
                  <a:pt x="2880000" y="0"/>
                </a:lnTo>
                <a:lnTo>
                  <a:pt x="3510000" y="0"/>
                </a:lnTo>
                <a:lnTo>
                  <a:pt x="4185000" y="0"/>
                </a:lnTo>
                <a:lnTo>
                  <a:pt x="4590000" y="810000"/>
                </a:lnTo>
                <a:lnTo>
                  <a:pt x="4185000" y="1620000"/>
                </a:lnTo>
                <a:lnTo>
                  <a:pt x="3510000" y="1620000"/>
                </a:lnTo>
                <a:lnTo>
                  <a:pt x="2880000" y="1620000"/>
                </a:lnTo>
                <a:lnTo>
                  <a:pt x="0" y="162000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1079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6" name="Прямоугольник 38">
            <a:extLst>
              <a:ext uri="{FF2B5EF4-FFF2-40B4-BE49-F238E27FC236}">
                <a16:creationId xmlns:a16="http://schemas.microsoft.com/office/drawing/2014/main" xmlns="" id="{B9A6B602-2D15-744A-E372-F199C77D8547}"/>
              </a:ext>
            </a:extLst>
          </p:cNvPr>
          <p:cNvSpPr/>
          <p:nvPr/>
        </p:nvSpPr>
        <p:spPr>
          <a:xfrm>
            <a:off x="671324" y="4538609"/>
            <a:ext cx="18232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Не учтены риски невыполнения поставщиком условий договора</a:t>
            </a:r>
            <a:endParaRPr lang="ru-RU" sz="1400" dirty="0"/>
          </a:p>
        </p:txBody>
      </p:sp>
      <p:sp>
        <p:nvSpPr>
          <p:cNvPr id="27" name="Прямоугольник 39">
            <a:extLst>
              <a:ext uri="{FF2B5EF4-FFF2-40B4-BE49-F238E27FC236}">
                <a16:creationId xmlns:a16="http://schemas.microsoft.com/office/drawing/2014/main" xmlns="" id="{CA40606D-D342-EF4E-DAE4-CE365E1450C0}"/>
              </a:ext>
            </a:extLst>
          </p:cNvPr>
          <p:cNvSpPr/>
          <p:nvPr/>
        </p:nvSpPr>
        <p:spPr>
          <a:xfrm>
            <a:off x="768613" y="4194237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ДОГОВОР</a:t>
            </a:r>
            <a:endParaRPr lang="ru-RU" b="1" dirty="0"/>
          </a:p>
        </p:txBody>
      </p:sp>
      <p:sp>
        <p:nvSpPr>
          <p:cNvPr id="28" name="Прямоугольник 40">
            <a:extLst>
              <a:ext uri="{FF2B5EF4-FFF2-40B4-BE49-F238E27FC236}">
                <a16:creationId xmlns:a16="http://schemas.microsoft.com/office/drawing/2014/main" xmlns="" id="{B1BC3377-F1C7-5B9D-A102-EDFA669A0517}"/>
              </a:ext>
            </a:extLst>
          </p:cNvPr>
          <p:cNvSpPr/>
          <p:nvPr/>
        </p:nvSpPr>
        <p:spPr>
          <a:xfrm rot="16200000">
            <a:off x="1407013" y="4273971"/>
            <a:ext cx="19758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9" name="Рисунок 41">
            <a:extLst>
              <a:ext uri="{FF2B5EF4-FFF2-40B4-BE49-F238E27FC236}">
                <a16:creationId xmlns:a16="http://schemas.microsoft.com/office/drawing/2014/main" xmlns="" id="{8129ACDA-812E-5752-B3CC-1DABBA0AB9A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/>
        </p:blipFill>
        <p:spPr>
          <a:xfrm>
            <a:off x="1380752" y="3835900"/>
            <a:ext cx="404429" cy="404429"/>
          </a:xfrm>
          <a:prstGeom prst="rect">
            <a:avLst/>
          </a:prstGeom>
        </p:spPr>
      </p:pic>
      <p:pic>
        <p:nvPicPr>
          <p:cNvPr id="1026" name="Picture 2" descr="https://w7.pngwing.com/pngs/270/137/png-transparent-money-bag-employee-benefits-computer-icons-defined-benefit-pension-plan-business-income-company-text-service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050" y="3806370"/>
            <a:ext cx="685399" cy="54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D1C4C12D-6D97-AA46-FEC1-73A70C4CE952}"/>
              </a:ext>
            </a:extLst>
          </p:cNvPr>
          <p:cNvSpPr txBox="1"/>
          <p:nvPr/>
        </p:nvSpPr>
        <p:spPr>
          <a:xfrm>
            <a:off x="957578" y="5781831"/>
            <a:ext cx="10012907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Предложения</a:t>
            </a:r>
          </a:p>
          <a:p>
            <a:r>
              <a:rPr lang="ru-RU" sz="1600" dirty="0" smtClean="0"/>
              <a:t>Провести учебу с руководителями учреждений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98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816</Words>
  <Application>Microsoft Office PowerPoint</Application>
  <PresentationFormat>Произвольный</PresentationFormat>
  <Paragraphs>103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Вестник КСО МО «Город Сарапул»</vt:lpstr>
      <vt:lpstr>Итоги работы за 2023 год</vt:lpstr>
      <vt:lpstr>Типичные нарушения и недостатки</vt:lpstr>
      <vt:lpstr>Нарушение требований к бухгалтерской отчетности</vt:lpstr>
      <vt:lpstr>Нарушения при организации оплаты труда – выплаты в размерах, превышающих установленные Положением по оплате труда</vt:lpstr>
      <vt:lpstr>Нарушения при организации оплаты труда – включение в положения по оплате труда выплат, не предусмотренных муниципальными отраслевыми нормами</vt:lpstr>
      <vt:lpstr>Нарушения при организации оплаты труда – отсутствие критериев для установления размеров премий</vt:lpstr>
      <vt:lpstr>Нарушения в работе с дебиторской задолженностью</vt:lpstr>
      <vt:lpstr>Недостатки при проведении расчетов с поставщиками и подрядчиками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Перьевая ручка, шаблон презентации с сайта presentation-creation.ru</dc:title>
  <dc:creator>User Obstinate</dc:creator>
  <cp:lastModifiedBy>Саламатова Елена В.</cp:lastModifiedBy>
  <cp:revision>40</cp:revision>
  <cp:lastPrinted>2023-11-29T06:11:28Z</cp:lastPrinted>
  <dcterms:created xsi:type="dcterms:W3CDTF">2023-08-23T11:31:43Z</dcterms:created>
  <dcterms:modified xsi:type="dcterms:W3CDTF">2024-01-24T10:22:17Z</dcterms:modified>
</cp:coreProperties>
</file>